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8" autoAdjust="0"/>
    <p:restoredTop sz="94660"/>
  </p:normalViewPr>
  <p:slideViewPr>
    <p:cSldViewPr>
      <p:cViewPr varScale="1">
        <p:scale>
          <a:sx n="111" d="100"/>
          <a:sy n="111" d="100"/>
        </p:scale>
        <p:origin x="-16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6BAB5-FAA5-4482-961D-E1C7AECA1C7F}" type="datetimeFigureOut">
              <a:rPr lang="sk-SK" smtClean="0"/>
              <a:pPr/>
              <a:t>11. 10. 2011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BEF6B-E0B1-4748-B057-363F7C925450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75541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oftec slajd titul dol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6480103"/>
            <a:ext cx="9143245" cy="377921"/>
          </a:xfrm>
          <a:prstGeom prst="rect">
            <a:avLst/>
          </a:prstGeom>
        </p:spPr>
      </p:pic>
      <p:pic>
        <p:nvPicPr>
          <p:cNvPr id="7" name="Picture 6" descr="softec slajd titul hor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1" y="-24"/>
            <a:ext cx="9142858" cy="1142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072206"/>
            <a:ext cx="2895600" cy="365125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072206"/>
            <a:ext cx="2133600" cy="365125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4282" y="6484432"/>
            <a:ext cx="213360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42427FE-2446-4598-870D-DAF1A752238F}" type="datetime1">
              <a:rPr lang="sk-SK" smtClean="0"/>
              <a:pPr/>
              <a:t>11. 10. 2011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oftec slajd vnutro ho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-24"/>
            <a:ext cx="9143245" cy="889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22"/>
            <a:ext cx="7686700" cy="785810"/>
          </a:xfrm>
        </p:spPr>
        <p:txBody>
          <a:bodyPr/>
          <a:lstStyle>
            <a:lvl1pPr algn="l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84000">
              <a:buFont typeface="Wingdings" pitchFamily="2" charset="2"/>
              <a:buChar char="§"/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968400">
              <a:buFont typeface="Wingdings" pitchFamily="2" charset="2"/>
              <a:buChar char="§"/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198800">
              <a:buFont typeface="Wingdings" pitchFamily="2" charset="2"/>
              <a:buChar char="§"/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1429200">
              <a:buFont typeface="Wingdings" pitchFamily="2" charset="2"/>
              <a:buChar char="§"/>
              <a:defRPr sz="1800" baseline="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1538" y="6356350"/>
            <a:ext cx="6286544" cy="3651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endParaRPr lang="sk-SK" dirty="0"/>
          </a:p>
        </p:txBody>
      </p:sp>
      <p:pic>
        <p:nvPicPr>
          <p:cNvPr id="8" name="Picture 7" descr="softec slajd vnutro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557260" y="6429396"/>
            <a:ext cx="1158144" cy="24382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58" y="6356350"/>
            <a:ext cx="490526" cy="365125"/>
          </a:xfrm>
        </p:spPr>
        <p:txBody>
          <a:bodyPr/>
          <a:lstStyle>
            <a:lvl1pPr algn="ctr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Picture 6" descr="softec slajd vnutro ho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-24"/>
            <a:ext cx="9143245" cy="889942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58" y="6356350"/>
            <a:ext cx="490526" cy="365125"/>
          </a:xfrm>
        </p:spPr>
        <p:txBody>
          <a:bodyPr/>
          <a:lstStyle>
            <a:lvl1pPr algn="ctr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 dirty="0"/>
          </a:p>
        </p:txBody>
      </p:sp>
      <p:pic>
        <p:nvPicPr>
          <p:cNvPr id="9" name="Picture 8" descr="softec slajd vnutro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557260" y="6429396"/>
            <a:ext cx="1158144" cy="24382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oftec slajd vnutro ho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-24"/>
            <a:ext cx="9143245" cy="889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7758138" cy="857256"/>
          </a:xfrm>
        </p:spPr>
        <p:txBody>
          <a:bodyPr/>
          <a:lstStyle>
            <a:lvl1pPr algn="l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84000">
              <a:buFont typeface="Wingdings" pitchFamily="2" charset="2"/>
              <a:buChar char="§"/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968400">
              <a:buFont typeface="Wingdings" pitchFamily="2" charset="2"/>
              <a:buChar char="§"/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198800">
              <a:buFont typeface="Wingdings" pitchFamily="2" charset="2"/>
              <a:buChar char="§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1429200">
              <a:buFont typeface="Wingdings" pitchFamily="2" charset="2"/>
              <a:buChar char="§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lang="en-US" sz="2800" kern="1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84000">
              <a:buFont typeface="Wingdings" pitchFamily="2" charset="2"/>
              <a:buChar char="§"/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968400">
              <a:buFont typeface="Wingdings" pitchFamily="2" charset="2"/>
              <a:buChar char="§"/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198800">
              <a:buFont typeface="Wingdings" pitchFamily="2" charset="2"/>
              <a:buChar char="§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1429200">
              <a:buFont typeface="Wingdings" pitchFamily="2" charset="2"/>
              <a:buChar char="§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mtClean="0"/>
              <a:t>Click to edit Master text styles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mtClean="0"/>
              <a:t>Second level</a:t>
            </a:r>
          </a:p>
          <a:p>
            <a:pPr marL="342900" marR="0" lvl="2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mtClean="0"/>
              <a:t>Third level</a:t>
            </a:r>
          </a:p>
          <a:p>
            <a:pPr marL="342900" marR="0" lvl="3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mtClean="0"/>
              <a:t>Fourth level</a:t>
            </a:r>
          </a:p>
          <a:p>
            <a:pPr marL="3429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mtClean="0"/>
              <a:t>Fifth level</a:t>
            </a:r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58" y="6356350"/>
            <a:ext cx="490526" cy="365125"/>
          </a:xfrm>
        </p:spPr>
        <p:txBody>
          <a:bodyPr/>
          <a:lstStyle>
            <a:lvl1pPr algn="ctr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 dirty="0"/>
          </a:p>
        </p:txBody>
      </p:sp>
      <p:pic>
        <p:nvPicPr>
          <p:cNvPr id="10" name="Picture 9" descr="softec slajd vnutro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557260" y="6429396"/>
            <a:ext cx="1158144" cy="24382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oftec slajd vnutro ho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-24"/>
            <a:ext cx="9143245" cy="889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7758138" cy="857256"/>
          </a:xfrm>
        </p:spPr>
        <p:txBody>
          <a:bodyPr/>
          <a:lstStyle>
            <a:lvl1pPr algn="l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817577"/>
          </a:xfrm>
        </p:spPr>
        <p:txBody>
          <a:bodyPr anchor="b"/>
          <a:lstStyle>
            <a:lvl1pPr marL="0" indent="0">
              <a:buNone/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Font typeface="Wingdings" pitchFamily="2" charset="2"/>
              <a:buChar char="§"/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84000">
              <a:buFont typeface="Wingdings" pitchFamily="2" charset="2"/>
              <a:buChar char="§"/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968400">
              <a:buFont typeface="Wingdings" pitchFamily="2" charset="2"/>
              <a:buChar char="§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198800">
              <a:spcBef>
                <a:spcPts val="333"/>
              </a:spcBef>
              <a:buFont typeface="Wingdings" pitchFamily="2" charset="2"/>
              <a:buChar char="§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1429200">
              <a:buFont typeface="Wingdings" pitchFamily="2" charset="2"/>
              <a:buChar char="§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57298"/>
            <a:ext cx="4041775" cy="817577"/>
          </a:xfrm>
        </p:spPr>
        <p:txBody>
          <a:bodyPr anchor="b"/>
          <a:lstStyle>
            <a:lvl1pPr marL="0" indent="0">
              <a:buNone/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Font typeface="Wingdings" pitchFamily="2" charset="2"/>
              <a:buChar char="§"/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84000">
              <a:buFont typeface="Wingdings" pitchFamily="2" charset="2"/>
              <a:buChar char="§"/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968400">
              <a:buFont typeface="Wingdings" pitchFamily="2" charset="2"/>
              <a:buChar char="§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198800">
              <a:buFont typeface="Wingdings" pitchFamily="2" charset="2"/>
              <a:buChar char="§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1429200">
              <a:buFont typeface="Wingdings" pitchFamily="2" charset="2"/>
              <a:buChar char="§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58" y="6356350"/>
            <a:ext cx="490526" cy="365125"/>
          </a:xfrm>
        </p:spPr>
        <p:txBody>
          <a:bodyPr/>
          <a:lstStyle>
            <a:lvl1pPr algn="ctr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 dirty="0"/>
          </a:p>
        </p:txBody>
      </p:sp>
      <p:pic>
        <p:nvPicPr>
          <p:cNvPr id="12" name="Picture 11" descr="softec slajd vnutro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557260" y="6429396"/>
            <a:ext cx="1158144" cy="24382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oftec slajd vnutro ho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-24"/>
            <a:ext cx="9143245" cy="889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7758138" cy="857256"/>
          </a:xfrm>
        </p:spPr>
        <p:txBody>
          <a:bodyPr/>
          <a:lstStyle>
            <a:lvl1pPr algn="l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Picture 5" descr="softec slajd vnutro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557260" y="6429396"/>
            <a:ext cx="1158144" cy="24382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58" y="6356350"/>
            <a:ext cx="490526" cy="365125"/>
          </a:xfrm>
        </p:spPr>
        <p:txBody>
          <a:bodyPr/>
          <a:lstStyle>
            <a:lvl1pPr algn="ctr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58" y="6356350"/>
            <a:ext cx="490526" cy="365125"/>
          </a:xfrm>
        </p:spPr>
        <p:txBody>
          <a:bodyPr/>
          <a:lstStyle>
            <a:lvl1pPr algn="ctr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 dirty="0"/>
          </a:p>
        </p:txBody>
      </p:sp>
      <p:pic>
        <p:nvPicPr>
          <p:cNvPr id="6" name="Picture 5" descr="softec slajd vnutro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57260" y="6429396"/>
            <a:ext cx="1158144" cy="243820"/>
          </a:xfrm>
          <a:prstGeom prst="rect">
            <a:avLst/>
          </a:prstGeom>
        </p:spPr>
      </p:pic>
      <p:pic>
        <p:nvPicPr>
          <p:cNvPr id="7" name="Picture 6" descr="softec slajd vnutro hor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77" y="-24"/>
            <a:ext cx="9143245" cy="889942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oftec slajd vnutro ho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-24"/>
            <a:ext cx="9143245" cy="889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9628"/>
            <a:ext cx="3008313" cy="1162050"/>
          </a:xfrm>
        </p:spPr>
        <p:txBody>
          <a:bodyPr anchor="b"/>
          <a:lstStyle>
            <a:lvl1pPr algn="l">
              <a:defRPr sz="20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2868"/>
            <a:ext cx="5111750" cy="5203296"/>
          </a:xfrm>
        </p:spPr>
        <p:txBody>
          <a:bodyPr/>
          <a:lstStyle>
            <a:lvl1pPr>
              <a:buFont typeface="Wingdings" pitchFamily="2" charset="2"/>
              <a:buChar char="§"/>
              <a:defRPr sz="32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84000">
              <a:buFont typeface="Wingdings" pitchFamily="2" charset="2"/>
              <a:buChar char="§"/>
              <a:defRPr sz="28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968400">
              <a:buFont typeface="Wingdings" pitchFamily="2" charset="2"/>
              <a:buChar char="§"/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198800">
              <a:buFont typeface="Wingdings" pitchFamily="2" charset="2"/>
              <a:buChar char="§"/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1429200">
              <a:buFont typeface="Wingdings" pitchFamily="2" charset="2"/>
              <a:buChar char="§"/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71678"/>
            <a:ext cx="3008313" cy="4054485"/>
          </a:xfrm>
        </p:spPr>
        <p:txBody>
          <a:bodyPr/>
          <a:lstStyle>
            <a:lvl1pPr marL="0" indent="0">
              <a:buNone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58" y="6356350"/>
            <a:ext cx="490526" cy="365125"/>
          </a:xfrm>
        </p:spPr>
        <p:txBody>
          <a:bodyPr/>
          <a:lstStyle>
            <a:lvl1pPr algn="ctr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 dirty="0"/>
          </a:p>
        </p:txBody>
      </p:sp>
      <p:pic>
        <p:nvPicPr>
          <p:cNvPr id="9" name="Picture 8" descr="softec slajd vnutro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557260" y="6429396"/>
            <a:ext cx="1158144" cy="24382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oftec slajd vnutro ho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-24"/>
            <a:ext cx="9143245" cy="889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28669"/>
            <a:ext cx="5486400" cy="3798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7158" y="6356350"/>
            <a:ext cx="490526" cy="365125"/>
          </a:xfrm>
        </p:spPr>
        <p:txBody>
          <a:bodyPr/>
          <a:lstStyle>
            <a:lvl1pPr algn="ctr"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 dirty="0"/>
          </a:p>
        </p:txBody>
      </p:sp>
      <p:pic>
        <p:nvPicPr>
          <p:cNvPr id="9" name="Picture 8" descr="softec slajd vnutro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557260" y="6429396"/>
            <a:ext cx="1158144" cy="24382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3BA9-DC58-4F83-B198-3723F0513919}" type="datetime1">
              <a:rPr lang="sk-SK" smtClean="0"/>
              <a:pPr/>
              <a:t>11. 10. 2011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F3A0-BFDE-4539-B771-F8C7A4BC9EC1}" type="datetime1">
              <a:rPr lang="sk-SK" smtClean="0"/>
              <a:pPr/>
              <a:t>11. 10. 2011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63962-7836-4D66-B06B-EA1DE1CA7CD1}" type="datetime1">
              <a:rPr lang="sk-SK" smtClean="0"/>
              <a:pPr/>
              <a:t>11. 10. 2011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32C51-E95A-4727-B320-B12BC4752920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Modelom riadený vývoj</a:t>
            </a:r>
            <a:endParaRPr lang="sk-S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D8C51-6C8D-4F4C-BB70-EDD515EE7250}" type="datetime1">
              <a:rPr lang="sk-SK" smtClean="0"/>
              <a:pPr/>
              <a:t>11. 10. 2011</a:t>
            </a:fld>
            <a:endParaRPr lang="sk-SK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000232" y="5148263"/>
            <a:ext cx="5108593" cy="782637"/>
          </a:xfrm>
          <a:prstGeom prst="rect">
            <a:avLst/>
          </a:prstGeom>
        </p:spPr>
        <p:txBody>
          <a:bodyPr vert="horz" lIns="100790" tIns="50395" rIns="100790" bIns="50395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>
                <a:tab pos="0" algn="l"/>
                <a:tab pos="457200" algn="l"/>
                <a:tab pos="912813" algn="l"/>
                <a:tab pos="1371600" algn="l"/>
                <a:tab pos="1828800" algn="l"/>
                <a:tab pos="2286000" algn="l"/>
                <a:tab pos="2741613" algn="l"/>
                <a:tab pos="3200400" algn="l"/>
                <a:tab pos="3657600" algn="l"/>
                <a:tab pos="4114800" algn="l"/>
                <a:tab pos="4570413" algn="l"/>
                <a:tab pos="5029200" algn="l"/>
                <a:tab pos="5486400" algn="l"/>
                <a:tab pos="5942013" algn="l"/>
                <a:tab pos="6399213" algn="l"/>
                <a:tab pos="6858000" algn="l"/>
                <a:tab pos="7315200" algn="l"/>
                <a:tab pos="7770813" algn="l"/>
                <a:tab pos="8228013" algn="l"/>
                <a:tab pos="8686800" algn="l"/>
                <a:tab pos="9144000" algn="l"/>
              </a:tabLst>
              <a:defRPr/>
            </a:pP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Peter Grec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Proces vývoja SW z pohľadu MDSD</a:t>
            </a:r>
          </a:p>
          <a:p>
            <a:r>
              <a:rPr lang="sk-SK" dirty="0" smtClean="0"/>
              <a:t>Aplikačné </a:t>
            </a:r>
            <a:r>
              <a:rPr lang="sk-SK" dirty="0" err="1" smtClean="0"/>
              <a:t>frameworky</a:t>
            </a:r>
            <a:r>
              <a:rPr lang="sk-SK" dirty="0" smtClean="0"/>
              <a:t> a MDSD</a:t>
            </a:r>
          </a:p>
          <a:p>
            <a:r>
              <a:rPr lang="sk-SK" dirty="0" smtClean="0"/>
              <a:t>Proces vývoja SW u špecifického zákazníka</a:t>
            </a:r>
          </a:p>
          <a:p>
            <a:r>
              <a:rPr lang="sk-SK" dirty="0" smtClean="0"/>
              <a:t>Princípy výrobnej linky pre zákazníka</a:t>
            </a:r>
          </a:p>
          <a:p>
            <a:r>
              <a:rPr lang="sk-SK" dirty="0" smtClean="0"/>
              <a:t>Ukážka práce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Motivácia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Krátke časy dodávky</a:t>
            </a:r>
          </a:p>
          <a:p>
            <a:r>
              <a:rPr lang="sk-SK" dirty="0" smtClean="0"/>
              <a:t>Náročné technológie - kvalita vývojárov (veľa toho musia vedieť), využitie zdrojov</a:t>
            </a:r>
          </a:p>
          <a:p>
            <a:r>
              <a:rPr lang="sk-SK" dirty="0" smtClean="0"/>
              <a:t>Konkurencia medzi dodávateľmi – tlak na zlacňovanie výroby</a:t>
            </a:r>
          </a:p>
          <a:p>
            <a:r>
              <a:rPr lang="sk-SK" dirty="0" smtClean="0"/>
              <a:t>Dokumentácia systému a zavedenie poriadku do architektúry</a:t>
            </a:r>
          </a:p>
          <a:p>
            <a:r>
              <a:rPr lang="sk-SK" dirty="0" smtClean="0"/>
              <a:t>Zvyšujúca sa </a:t>
            </a:r>
            <a:r>
              <a:rPr lang="sk-SK" dirty="0" err="1" smtClean="0"/>
              <a:t>komplexita</a:t>
            </a:r>
            <a:r>
              <a:rPr lang="sk-SK" dirty="0" smtClean="0"/>
              <a:t> systémov (integrácia)</a:t>
            </a:r>
          </a:p>
          <a:p>
            <a:r>
              <a:rPr lang="sk-SK" dirty="0" smtClean="0"/>
              <a:t>Zvýšené nároky na funkcionalitu (</a:t>
            </a:r>
            <a:r>
              <a:rPr lang="sk-SK" dirty="0" err="1" smtClean="0"/>
              <a:t>business</a:t>
            </a:r>
            <a:r>
              <a:rPr lang="sk-SK" dirty="0" smtClean="0"/>
              <a:t> požiadavky – silne konkurenčné prostredie v </a:t>
            </a:r>
            <a:r>
              <a:rPr lang="sk-SK" dirty="0" err="1" smtClean="0"/>
              <a:t>telco</a:t>
            </a:r>
            <a:r>
              <a:rPr lang="sk-SK" dirty="0" smtClean="0"/>
              <a:t> </a:t>
            </a:r>
            <a:r>
              <a:rPr lang="sk-SK" dirty="0" err="1" smtClean="0"/>
              <a:t>business</a:t>
            </a:r>
            <a:r>
              <a:rPr lang="sk-SK" dirty="0" smtClean="0"/>
              <a:t>)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3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Proces vývoja SW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Základné role</a:t>
            </a:r>
          </a:p>
          <a:p>
            <a:pPr lvl="1"/>
            <a:r>
              <a:rPr lang="sk-SK" dirty="0" smtClean="0"/>
              <a:t>Business vlastník</a:t>
            </a:r>
          </a:p>
          <a:p>
            <a:pPr lvl="1"/>
            <a:r>
              <a:rPr lang="sk-SK" dirty="0" smtClean="0"/>
              <a:t>Analytik a Architekt</a:t>
            </a:r>
          </a:p>
          <a:p>
            <a:pPr lvl="1"/>
            <a:r>
              <a:rPr lang="sk-SK" dirty="0" smtClean="0"/>
              <a:t>Vývojár</a:t>
            </a:r>
          </a:p>
          <a:p>
            <a:pPr lvl="1"/>
            <a:r>
              <a:rPr lang="sk-SK" dirty="0" err="1" smtClean="0"/>
              <a:t>Tester</a:t>
            </a:r>
            <a:endParaRPr lang="sk-SK" dirty="0" smtClean="0"/>
          </a:p>
          <a:p>
            <a:r>
              <a:rPr lang="sk-SK" dirty="0" smtClean="0"/>
              <a:t>Výrobný proces:</a:t>
            </a:r>
          </a:p>
          <a:p>
            <a:pPr lvl="1"/>
            <a:r>
              <a:rPr lang="sk-SK" dirty="0" smtClean="0"/>
              <a:t>Jednotlivé role vykonávajú transformácie vstupov na výstup  ( </a:t>
            </a:r>
            <a:r>
              <a:rPr lang="sk-SK" sz="1800" dirty="0" smtClean="0"/>
              <a:t>najviac nás zaujíma implementácia a test – je najlepšie formalizovateľná</a:t>
            </a:r>
            <a:r>
              <a:rPr lang="sk-SK" dirty="0" smtClean="0"/>
              <a:t> ) </a:t>
            </a:r>
          </a:p>
          <a:p>
            <a:pPr lvl="1"/>
            <a:r>
              <a:rPr lang="sk-SK" dirty="0" smtClean="0"/>
              <a:t>Prenos informácií medzi rolami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4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Tok informácií v procese vývoja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5</a:t>
            </a:fld>
            <a:endParaRPr lang="sk-SK" dirty="0"/>
          </a:p>
        </p:txBody>
      </p:sp>
      <p:sp>
        <p:nvSpPr>
          <p:cNvPr id="5" name="Rectangle 33"/>
          <p:cNvSpPr>
            <a:spLocks noChangeArrowheads="1"/>
          </p:cNvSpPr>
          <p:nvPr/>
        </p:nvSpPr>
        <p:spPr bwMode="auto">
          <a:xfrm>
            <a:off x="468313" y="5994400"/>
            <a:ext cx="810421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sk-SK" sz="2200" b="1" dirty="0" smtClean="0">
                <a:solidFill>
                  <a:srgbClr val="FF0000"/>
                </a:solidFill>
              </a:rPr>
              <a:t>Problémom je nepresnosť popisu, použité výrazové prostriedky (spoločný jazyk), neformalizované postupy</a:t>
            </a:r>
            <a:endParaRPr lang="sk-SK" sz="2200" b="1" dirty="0">
              <a:solidFill>
                <a:srgbClr val="FF0000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69913" y="1493838"/>
            <a:ext cx="8113712" cy="429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186766" cy="78581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Transformácie informácií vo vývoji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6</a:t>
            </a:fld>
            <a:endParaRPr lang="sk-SK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4000497" y="1493838"/>
            <a:ext cx="514350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k-SK" sz="2000" dirty="0"/>
              <a:t>Kvalita a rýchlosť transformácie je závislá od:</a:t>
            </a:r>
          </a:p>
          <a:p>
            <a:pPr lvl="1">
              <a:buFont typeface="Arial" charset="0"/>
              <a:buChar char="•"/>
            </a:pPr>
            <a:r>
              <a:rPr lang="sk-SK" sz="2000" dirty="0"/>
              <a:t>Skúsenosti</a:t>
            </a:r>
          </a:p>
          <a:p>
            <a:pPr lvl="1">
              <a:buFont typeface="Arial" charset="0"/>
              <a:buChar char="•"/>
            </a:pPr>
            <a:r>
              <a:rPr lang="sk-SK" sz="2000" dirty="0"/>
              <a:t>Konvencie, metodiky</a:t>
            </a:r>
          </a:p>
          <a:p>
            <a:pPr lvl="1">
              <a:buFont typeface="Arial" charset="0"/>
              <a:buChar char="•"/>
            </a:pPr>
            <a:r>
              <a:rPr lang="sk-SK" sz="2000" dirty="0"/>
              <a:t>Architektúra, nástroje, knižnice</a:t>
            </a:r>
          </a:p>
          <a:p>
            <a:pPr lvl="1">
              <a:buFont typeface="Arial" charset="0"/>
              <a:buChar char="•"/>
            </a:pPr>
            <a:r>
              <a:rPr lang="sk-SK" sz="2000" dirty="0"/>
              <a:t>Iné (motivácia, osobná kvalita)</a:t>
            </a:r>
          </a:p>
          <a:p>
            <a:pPr>
              <a:buFont typeface="Arial" charset="0"/>
              <a:buChar char="•"/>
            </a:pPr>
            <a:endParaRPr lang="sk-SK" sz="2000" dirty="0"/>
          </a:p>
          <a:p>
            <a:r>
              <a:rPr lang="sk-SK" sz="2000" dirty="0"/>
              <a:t>Vylepšenia :</a:t>
            </a:r>
          </a:p>
          <a:p>
            <a:pPr lvl="1">
              <a:buFont typeface="Arial" charset="0"/>
              <a:buChar char="•"/>
            </a:pPr>
            <a:r>
              <a:rPr lang="sk-SK" sz="2000" dirty="0"/>
              <a:t>Automatizácia manuálnych </a:t>
            </a:r>
            <a:r>
              <a:rPr lang="sk-SK" sz="2000" dirty="0" smtClean="0"/>
              <a:t>transformácii  (</a:t>
            </a:r>
            <a:r>
              <a:rPr lang="sk-SK" sz="2000" dirty="0" err="1" smtClean="0"/>
              <a:t>vizárdy</a:t>
            </a:r>
            <a:r>
              <a:rPr lang="sk-SK" sz="2000" dirty="0" smtClean="0"/>
              <a:t>, </a:t>
            </a:r>
            <a:r>
              <a:rPr lang="sk-SK" sz="2000" dirty="0" err="1" smtClean="0"/>
              <a:t>templates</a:t>
            </a:r>
            <a:r>
              <a:rPr lang="sk-SK" sz="2000" dirty="0" smtClean="0"/>
              <a:t>, ...)</a:t>
            </a:r>
            <a:endParaRPr lang="en-US" sz="2000" dirty="0"/>
          </a:p>
          <a:p>
            <a:pPr lvl="1">
              <a:buFont typeface="Arial" charset="0"/>
              <a:buChar char="•"/>
            </a:pPr>
            <a:r>
              <a:rPr lang="sk-SK" sz="2000" dirty="0" smtClean="0"/>
              <a:t>Zvyšovanie </a:t>
            </a:r>
            <a:r>
              <a:rPr lang="sk-SK" sz="2000" dirty="0"/>
              <a:t>miery abstrakcie</a:t>
            </a:r>
          </a:p>
          <a:p>
            <a:pPr marL="1320800" lvl="4" indent="-457200">
              <a:buFont typeface="Arial" charset="0"/>
              <a:buAutoNum type="arabicPeriod"/>
            </a:pPr>
            <a:r>
              <a:rPr lang="sk-SK" sz="2000" b="1" dirty="0"/>
              <a:t>Vyspelé </a:t>
            </a:r>
            <a:r>
              <a:rPr lang="sk-SK" sz="2000" b="1" dirty="0" err="1"/>
              <a:t>frameworky</a:t>
            </a:r>
            <a:r>
              <a:rPr lang="sk-SK" sz="2000" b="1" dirty="0"/>
              <a:t> </a:t>
            </a:r>
          </a:p>
          <a:p>
            <a:pPr marL="1320800" lvl="4" indent="-457200">
              <a:buFont typeface="Arial" charset="0"/>
              <a:buAutoNum type="arabicPeriod"/>
            </a:pPr>
            <a:r>
              <a:rPr lang="sk-SK" sz="2000" b="1" dirty="0"/>
              <a:t>MDSD</a:t>
            </a:r>
          </a:p>
          <a:p>
            <a:pPr lvl="1">
              <a:buFont typeface="Arial" charset="0"/>
              <a:buChar char="•"/>
            </a:pPr>
            <a:r>
              <a:rPr lang="sk-SK" sz="2000" dirty="0" smtClean="0"/>
              <a:t>Agilné </a:t>
            </a:r>
            <a:r>
              <a:rPr lang="sk-SK" sz="2000" dirty="0"/>
              <a:t>metodiky (TDD, SCRUM, DDD ...)</a:t>
            </a:r>
          </a:p>
          <a:p>
            <a:pPr lvl="1">
              <a:buFont typeface="Arial" charset="0"/>
              <a:buChar char="•"/>
            </a:pPr>
            <a:r>
              <a:rPr lang="sk-SK" sz="2000" dirty="0"/>
              <a:t>Iné (nástroje na meranie kvality – </a:t>
            </a:r>
            <a:r>
              <a:rPr lang="sk-SK" sz="2000" dirty="0" err="1"/>
              <a:t>Hudson</a:t>
            </a:r>
            <a:r>
              <a:rPr lang="sk-SK" sz="2000" dirty="0"/>
              <a:t> , motivácia ... )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636697"/>
            <a:ext cx="3857620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História</a:t>
            </a:r>
            <a:r>
              <a:rPr lang="en-US" dirty="0" smtClean="0"/>
              <a:t> v</a:t>
            </a:r>
            <a:r>
              <a:rPr lang="sk-SK" dirty="0" err="1" smtClean="0"/>
              <a:t>ývoja</a:t>
            </a:r>
            <a:r>
              <a:rPr lang="sk-SK" dirty="0" smtClean="0"/>
              <a:t> abstrakcie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sk-SK" dirty="0" smtClean="0"/>
              <a:t>Pokrok v softvérovom inžinierstve založený na abstrakcii</a:t>
            </a:r>
          </a:p>
          <a:p>
            <a:pPr lvl="1">
              <a:defRPr/>
            </a:pPr>
            <a:r>
              <a:rPr lang="sk-SK" sz="3200" dirty="0" smtClean="0">
                <a:solidFill>
                  <a:srgbClr val="23B8DC"/>
                </a:solidFill>
                <a:latin typeface="" pitchFamily="16"/>
              </a:rPr>
              <a:t>Pred 1960 </a:t>
            </a:r>
            <a:r>
              <a:rPr lang="sk-SK" dirty="0" smtClean="0"/>
              <a:t>– ručné „naháňanie“ </a:t>
            </a:r>
            <a:r>
              <a:rPr lang="sk-SK" dirty="0" err="1" smtClean="0"/>
              <a:t>bajtíkov</a:t>
            </a:r>
            <a:endParaRPr lang="sk-SK" dirty="0" smtClean="0"/>
          </a:p>
          <a:p>
            <a:pPr lvl="1">
              <a:defRPr/>
            </a:pPr>
            <a:r>
              <a:rPr lang="sk-SK" sz="3200" dirty="0" smtClean="0">
                <a:solidFill>
                  <a:srgbClr val="23B8DC"/>
                </a:solidFill>
                <a:latin typeface="" pitchFamily="16"/>
              </a:rPr>
              <a:t>1960</a:t>
            </a:r>
            <a:r>
              <a:rPr lang="sk-SK" dirty="0" smtClean="0"/>
              <a:t> – </a:t>
            </a:r>
            <a:r>
              <a:rPr lang="sk-SK" dirty="0" err="1" smtClean="0"/>
              <a:t>Assembler</a:t>
            </a:r>
            <a:endParaRPr lang="sk-SK" dirty="0" smtClean="0"/>
          </a:p>
          <a:p>
            <a:pPr lvl="1">
              <a:defRPr/>
            </a:pPr>
            <a:r>
              <a:rPr lang="sk-SK" sz="3200" dirty="0" smtClean="0">
                <a:solidFill>
                  <a:srgbClr val="23B8DC"/>
                </a:solidFill>
                <a:latin typeface="" pitchFamily="16"/>
              </a:rPr>
              <a:t>1980</a:t>
            </a:r>
            <a:r>
              <a:rPr lang="sk-SK" dirty="0" smtClean="0"/>
              <a:t> – Procedurálne programovanie</a:t>
            </a:r>
          </a:p>
          <a:p>
            <a:pPr lvl="1">
              <a:defRPr/>
            </a:pPr>
            <a:r>
              <a:rPr lang="sk-SK" sz="3200" dirty="0" smtClean="0">
                <a:solidFill>
                  <a:srgbClr val="23B8DC"/>
                </a:solidFill>
                <a:latin typeface="" pitchFamily="16"/>
              </a:rPr>
              <a:t>1990</a:t>
            </a:r>
            <a:r>
              <a:rPr lang="sk-SK" dirty="0" smtClean="0"/>
              <a:t> – Objektovo orientované programovanie</a:t>
            </a:r>
          </a:p>
          <a:p>
            <a:pPr lvl="1">
              <a:defRPr/>
            </a:pPr>
            <a:r>
              <a:rPr lang="sk-SK" sz="3200" dirty="0" smtClean="0">
                <a:solidFill>
                  <a:srgbClr val="23B8DC"/>
                </a:solidFill>
                <a:latin typeface="" pitchFamily="16"/>
              </a:rPr>
              <a:t>2000</a:t>
            </a:r>
            <a:r>
              <a:rPr lang="sk-SK" dirty="0" smtClean="0"/>
              <a:t> – </a:t>
            </a:r>
            <a:r>
              <a:rPr lang="sk-SK" dirty="0" err="1" smtClean="0"/>
              <a:t>Frameworky</a:t>
            </a:r>
            <a:r>
              <a:rPr lang="sk-SK" dirty="0" smtClean="0"/>
              <a:t> + nové techniky AOP, DI</a:t>
            </a:r>
          </a:p>
          <a:p>
            <a:pPr lvl="1">
              <a:defRPr/>
            </a:pPr>
            <a:r>
              <a:rPr lang="sk-SK" sz="3200" dirty="0" smtClean="0">
                <a:solidFill>
                  <a:srgbClr val="23B8DC"/>
                </a:solidFill>
                <a:latin typeface="" pitchFamily="16"/>
              </a:rPr>
              <a:t>2010</a:t>
            </a:r>
            <a:r>
              <a:rPr lang="sk-SK" dirty="0" smtClean="0"/>
              <a:t> – ??? (MDSD/DSL ...) </a:t>
            </a:r>
          </a:p>
          <a:p>
            <a:pPr>
              <a:buNone/>
              <a:defRPr/>
            </a:pPr>
            <a:endParaRPr lang="sk-SK" dirty="0" smtClean="0"/>
          </a:p>
          <a:p>
            <a:pPr lvl="1">
              <a:defRPr/>
            </a:pPr>
            <a:endParaRPr lang="sk-SK" dirty="0" smtClean="0"/>
          </a:p>
          <a:p>
            <a:pPr lvl="1">
              <a:defRPr/>
            </a:pPr>
            <a:endParaRPr lang="sk-SK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7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Vyspelé aplikačné </a:t>
            </a:r>
            <a:r>
              <a:rPr lang="sk-SK" dirty="0" err="1" smtClean="0"/>
              <a:t>frameworky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8572560" cy="5214974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sk-SK" dirty="0" smtClean="0"/>
              <a:t>Narábajú s pojmami na vyššej úrovni abstrakcie</a:t>
            </a:r>
          </a:p>
          <a:p>
            <a:pPr lvl="1">
              <a:defRPr/>
            </a:pPr>
            <a:r>
              <a:rPr lang="sk-SK" dirty="0" smtClean="0"/>
              <a:t>Knižnice</a:t>
            </a:r>
          </a:p>
          <a:p>
            <a:pPr lvl="1">
              <a:defRPr/>
            </a:pPr>
            <a:r>
              <a:rPr lang="sk-SK" dirty="0" smtClean="0"/>
              <a:t>Komponenty (interné DSL – LINQ v .</a:t>
            </a:r>
            <a:r>
              <a:rPr lang="sk-SK" dirty="0" err="1" smtClean="0"/>
              <a:t>Net</a:t>
            </a:r>
            <a:r>
              <a:rPr lang="sk-SK" dirty="0" smtClean="0"/>
              <a:t>)</a:t>
            </a:r>
          </a:p>
          <a:p>
            <a:pPr lvl="1">
              <a:defRPr/>
            </a:pPr>
            <a:r>
              <a:rPr lang="sk-SK" dirty="0" smtClean="0"/>
              <a:t>Anotácie (</a:t>
            </a:r>
            <a:r>
              <a:rPr lang="sk-SK" dirty="0" err="1" smtClean="0"/>
              <a:t>metadáta</a:t>
            </a:r>
            <a:r>
              <a:rPr lang="sk-SK" dirty="0" smtClean="0"/>
              <a:t>)</a:t>
            </a:r>
          </a:p>
          <a:p>
            <a:pPr>
              <a:defRPr/>
            </a:pPr>
            <a:r>
              <a:rPr lang="sk-SK" dirty="0" smtClean="0"/>
              <a:t>Transformácie v </a:t>
            </a:r>
            <a:r>
              <a:rPr lang="sk-SK" dirty="0" err="1" smtClean="0"/>
              <a:t>runtime</a:t>
            </a:r>
            <a:endParaRPr lang="sk-SK" dirty="0" smtClean="0"/>
          </a:p>
          <a:p>
            <a:pPr>
              <a:defRPr/>
            </a:pPr>
            <a:r>
              <a:rPr lang="sk-SK" dirty="0" smtClean="0"/>
              <a:t>Dopĺňanie technikami AOP a DI</a:t>
            </a:r>
          </a:p>
          <a:p>
            <a:pPr>
              <a:defRPr/>
            </a:pPr>
            <a:r>
              <a:rPr lang="sk-SK" dirty="0" smtClean="0"/>
              <a:t>Viaceré problémy</a:t>
            </a:r>
          </a:p>
          <a:p>
            <a:pPr lvl="1">
              <a:defRPr/>
            </a:pPr>
            <a:r>
              <a:rPr lang="sk-SK" dirty="0" smtClean="0"/>
              <a:t>Anotácie len ku kódu (len k triedam)</a:t>
            </a:r>
          </a:p>
          <a:p>
            <a:pPr lvl="1">
              <a:defRPr/>
            </a:pPr>
            <a:r>
              <a:rPr lang="sk-SK" dirty="0" smtClean="0"/>
              <a:t>Problémy s anotáciami</a:t>
            </a:r>
          </a:p>
          <a:p>
            <a:pPr lvl="2">
              <a:defRPr/>
            </a:pPr>
            <a:r>
              <a:rPr lang="sk-SK" dirty="0" smtClean="0"/>
              <a:t>úzka väzba s kódom (na FE mám DB anotácie)</a:t>
            </a:r>
          </a:p>
          <a:p>
            <a:pPr lvl="2">
              <a:defRPr/>
            </a:pPr>
            <a:r>
              <a:rPr lang="sk-SK" dirty="0" smtClean="0"/>
              <a:t>nie je možné „dynamicky“ definovať anotácie</a:t>
            </a:r>
          </a:p>
          <a:p>
            <a:pPr lvl="1">
              <a:defRPr/>
            </a:pPr>
            <a:r>
              <a:rPr lang="sk-SK" dirty="0" smtClean="0"/>
              <a:t>Problematické </a:t>
            </a:r>
            <a:r>
              <a:rPr lang="sk-SK" dirty="0" err="1" smtClean="0"/>
              <a:t>run</a:t>
            </a:r>
            <a:r>
              <a:rPr lang="sk-SK" dirty="0" smtClean="0"/>
              <a:t> </a:t>
            </a:r>
            <a:r>
              <a:rPr lang="sk-SK" dirty="0" err="1" smtClean="0"/>
              <a:t>time</a:t>
            </a:r>
            <a:r>
              <a:rPr lang="sk-SK" dirty="0" smtClean="0"/>
              <a:t> transformácie (neefektívne)</a:t>
            </a:r>
          </a:p>
          <a:p>
            <a:pPr lvl="1">
              <a:defRPr/>
            </a:pPr>
            <a:r>
              <a:rPr lang="sk-SK" dirty="0" smtClean="0"/>
              <a:t>Nezabezpečujú prenos informácii medzi rolami</a:t>
            </a:r>
          </a:p>
          <a:p>
            <a:pPr lvl="1">
              <a:defRPr/>
            </a:pPr>
            <a:r>
              <a:rPr lang="sk-SK" dirty="0" smtClean="0"/>
              <a:t>Zamerané len na vývoj (programátor dostane zadanie, ktoré efektívne pretvorí do aplikácie)</a:t>
            </a:r>
          </a:p>
          <a:p>
            <a:pPr>
              <a:defRPr/>
            </a:pPr>
            <a:r>
              <a:rPr lang="sk-SK" dirty="0" smtClean="0"/>
              <a:t>Riešenie – použitie modelu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8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86776" cy="857232"/>
          </a:xfrm>
        </p:spPr>
        <p:txBody>
          <a:bodyPr>
            <a:normAutofit/>
          </a:bodyPr>
          <a:lstStyle/>
          <a:p>
            <a:r>
              <a:rPr lang="sk-SK" sz="3600" dirty="0" smtClean="0"/>
              <a:t>Čo umožňuje modelovanie (oproti AFW)</a:t>
            </a:r>
            <a:endParaRPr lang="sk-SK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Poskytuje „Návod“ ako požiadavky zaznamenať a pretvoriť do riešenia</a:t>
            </a:r>
          </a:p>
          <a:p>
            <a:r>
              <a:rPr lang="sk-SK" dirty="0" smtClean="0"/>
              <a:t>Automatizácia opakujúcich sa činností, štandardizácia a kontrola konzistencie </a:t>
            </a:r>
            <a:r>
              <a:rPr lang="sk-SK" u="sng" dirty="0" smtClean="0"/>
              <a:t>vo všetkých štádiách vývoja SW</a:t>
            </a:r>
          </a:p>
          <a:p>
            <a:pPr lvl="1"/>
            <a:r>
              <a:rPr lang="sk-SK" dirty="0" smtClean="0"/>
              <a:t>Na úrovni postupov (metodiky podporované modelovaním), </a:t>
            </a:r>
            <a:r>
              <a:rPr lang="sk-SK" sz="2100" dirty="0" err="1" smtClean="0"/>
              <a:t>napr</a:t>
            </a:r>
            <a:r>
              <a:rPr lang="sk-SK" sz="2100" dirty="0" smtClean="0"/>
              <a:t>: ako členiť aplikáciu (použitie </a:t>
            </a:r>
            <a:r>
              <a:rPr lang="sk-SK" sz="2100" dirty="0" err="1" smtClean="0"/>
              <a:t>use</a:t>
            </a:r>
            <a:r>
              <a:rPr lang="sk-SK" sz="2100" dirty="0" smtClean="0"/>
              <a:t> case), ako komunikovať s </a:t>
            </a:r>
            <a:r>
              <a:rPr lang="sk-SK" sz="2100" dirty="0" err="1" smtClean="0"/>
              <a:t>business</a:t>
            </a:r>
            <a:r>
              <a:rPr lang="sk-SK" sz="2100" dirty="0" smtClean="0"/>
              <a:t> (generovanie </a:t>
            </a:r>
            <a:r>
              <a:rPr lang="sk-SK" sz="2100" dirty="0" err="1" smtClean="0"/>
              <a:t>dema</a:t>
            </a:r>
            <a:r>
              <a:rPr lang="sk-SK" sz="2100" dirty="0" smtClean="0"/>
              <a:t>), ako má vyzerať dokumentácia, ako má vyzerať zadanie pre vývoj, ako realizovať zmenu, ... </a:t>
            </a:r>
          </a:p>
          <a:p>
            <a:pPr lvl="2">
              <a:buNone/>
            </a:pPr>
            <a:endParaRPr lang="sk-SK" dirty="0" smtClean="0"/>
          </a:p>
          <a:p>
            <a:pPr lvl="1"/>
            <a:r>
              <a:rPr lang="sk-SK" dirty="0" smtClean="0"/>
              <a:t>Na úrovni architektúry (modelovanie aplikácie) </a:t>
            </a:r>
            <a:r>
              <a:rPr lang="sk-SK" sz="2100" dirty="0" smtClean="0"/>
              <a:t>napr. ako sa model pretvorí do aplikácie =</a:t>
            </a:r>
            <a:r>
              <a:rPr lang="en-US" sz="2100" dirty="0" smtClean="0"/>
              <a:t>&gt;</a:t>
            </a:r>
            <a:r>
              <a:rPr lang="sk-SK" sz="2100" dirty="0" smtClean="0"/>
              <a:t> použité technológie, názvoslovie, členenie projektu, ...  </a:t>
            </a:r>
          </a:p>
          <a:p>
            <a:r>
              <a:rPr lang="sk-SK" b="1" i="1" u="sng" dirty="0" smtClean="0"/>
              <a:t>Znovupoužitie informácii vo výrobnom procese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9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Použitie modelu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Použitie modelu nie je nová myšlienka (koncepčnejšie až v MDA)</a:t>
            </a:r>
          </a:p>
          <a:p>
            <a:r>
              <a:rPr lang="sk-SK" dirty="0" smtClean="0"/>
              <a:t>Neúspech MDA založenej na UML</a:t>
            </a:r>
          </a:p>
          <a:p>
            <a:pPr lvl="1"/>
            <a:r>
              <a:rPr lang="sk-SK" dirty="0" smtClean="0"/>
              <a:t>Malá podpora nástrojmi</a:t>
            </a:r>
          </a:p>
          <a:p>
            <a:pPr lvl="1"/>
            <a:r>
              <a:rPr lang="sk-SK" dirty="0" smtClean="0"/>
              <a:t>Problémy s UML</a:t>
            </a:r>
          </a:p>
          <a:p>
            <a:pPr lvl="2"/>
            <a:r>
              <a:rPr lang="sk-SK" dirty="0" smtClean="0"/>
              <a:t>Nejednoznačnosť, komplexnosť</a:t>
            </a:r>
          </a:p>
          <a:p>
            <a:pPr lvl="2"/>
            <a:r>
              <a:rPr lang="sk-SK" dirty="0" smtClean="0"/>
              <a:t>Zložitý </a:t>
            </a:r>
            <a:r>
              <a:rPr lang="sk-SK" dirty="0" err="1" smtClean="0"/>
              <a:t>metamodel</a:t>
            </a:r>
            <a:endParaRPr lang="sk-SK" dirty="0" smtClean="0"/>
          </a:p>
          <a:p>
            <a:pPr lvl="2"/>
            <a:r>
              <a:rPr lang="sk-SK" dirty="0" smtClean="0"/>
              <a:t>Nie všetko sa dá</a:t>
            </a:r>
            <a:r>
              <a:rPr lang="en-US" dirty="0" smtClean="0"/>
              <a:t> </a:t>
            </a:r>
            <a:r>
              <a:rPr lang="en-US" dirty="0" err="1" smtClean="0"/>
              <a:t>dobre</a:t>
            </a:r>
            <a:r>
              <a:rPr lang="sk-SK" dirty="0" smtClean="0"/>
              <a:t> vyjadriť v UML (napr. model obrazoviek</a:t>
            </a:r>
            <a:r>
              <a:rPr lang="en-US" dirty="0" smtClean="0"/>
              <a:t>, security model, …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Zapracovanie podpory rozšírení do nástrojov </a:t>
            </a:r>
          </a:p>
          <a:p>
            <a:pPr lvl="1"/>
            <a:r>
              <a:rPr lang="sk-SK" dirty="0" smtClean="0"/>
              <a:t>Na začiatku projektu musí existovať celá výrobná linka (náročné na vývoj)</a:t>
            </a:r>
          </a:p>
          <a:p>
            <a:pPr lvl="1"/>
            <a:r>
              <a:rPr lang="sk-SK" dirty="0" smtClean="0"/>
              <a:t>Všetky role „modelujú“ (aj programátori )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10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Zavrhnutie MDA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472518" cy="4983179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Kritika MDA viedla k novým a lepším postupom MDSD:</a:t>
            </a:r>
          </a:p>
          <a:p>
            <a:pPr lvl="1"/>
            <a:r>
              <a:rPr lang="sk-SK" dirty="0" smtClean="0"/>
              <a:t>Všeobecnejšie, </a:t>
            </a:r>
            <a:r>
              <a:rPr lang="sk-SK" dirty="0" err="1" smtClean="0"/>
              <a:t>agílnejšie</a:t>
            </a:r>
            <a:r>
              <a:rPr lang="sk-SK" dirty="0" smtClean="0"/>
              <a:t>, pragmatickejší prístup</a:t>
            </a:r>
          </a:p>
          <a:p>
            <a:pPr lvl="1"/>
            <a:r>
              <a:rPr lang="sk-SK" dirty="0" smtClean="0"/>
              <a:t>Posun od použitia hotového modelu (UML) k modelovaniu modelov (posunutie o úroveň nižšie)</a:t>
            </a:r>
          </a:p>
          <a:p>
            <a:pPr lvl="1"/>
            <a:r>
              <a:rPr lang="sk-SK" dirty="0" smtClean="0"/>
              <a:t>Využitie UML nie ako nosného modelu</a:t>
            </a:r>
          </a:p>
          <a:p>
            <a:pPr lvl="1"/>
            <a:r>
              <a:rPr lang="sk-SK" dirty="0" smtClean="0"/>
              <a:t>Odmietnutie nevhodných štandardov (akceptovanie štandardu MOF)</a:t>
            </a:r>
          </a:p>
          <a:p>
            <a:pPr lvl="1"/>
            <a:r>
              <a:rPr lang="sk-SK" dirty="0" smtClean="0"/>
              <a:t>Vypustenie odlíšenia platformy</a:t>
            </a:r>
          </a:p>
          <a:p>
            <a:pPr lvl="1"/>
            <a:r>
              <a:rPr lang="sk-SK" dirty="0" smtClean="0"/>
              <a:t>Väčší dôraz na textovú notáciu</a:t>
            </a:r>
          </a:p>
          <a:p>
            <a:r>
              <a:rPr lang="sk-SK" dirty="0" smtClean="0"/>
              <a:t>Na princípoch MDSD je založený </a:t>
            </a:r>
            <a:r>
              <a:rPr lang="en-US" dirty="0" err="1" smtClean="0"/>
              <a:t>viacero</a:t>
            </a:r>
            <a:r>
              <a:rPr lang="en-US" dirty="0" smtClean="0"/>
              <a:t> </a:t>
            </a:r>
            <a:r>
              <a:rPr lang="en-US" dirty="0" err="1" smtClean="0"/>
              <a:t>firemn</a:t>
            </a:r>
            <a:r>
              <a:rPr lang="sk-SK" dirty="0" err="1" smtClean="0"/>
              <a:t>ých</a:t>
            </a:r>
            <a:r>
              <a:rPr lang="sk-SK" dirty="0" smtClean="0"/>
              <a:t> </a:t>
            </a:r>
            <a:r>
              <a:rPr lang="sk-SK" dirty="0" err="1" smtClean="0"/>
              <a:t>frameworkoch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11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JOK FW 2 /</a:t>
            </a:r>
            <a:r>
              <a:rPr lang="sk-SK" dirty="0" err="1" smtClean="0"/>
              <a:t>Java</a:t>
            </a:r>
            <a:r>
              <a:rPr lang="sk-SK" dirty="0" smtClean="0"/>
              <a:t> </a:t>
            </a:r>
            <a:r>
              <a:rPr lang="sk-SK" dirty="0" err="1" smtClean="0"/>
              <a:t>Tec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Zabezpečuje štandardizáciu a automatizáciu </a:t>
            </a:r>
          </a:p>
          <a:p>
            <a:pPr lvl="1"/>
            <a:r>
              <a:rPr lang="sk-SK" dirty="0" smtClean="0"/>
              <a:t>horizontálnych transformácii (medzi rolami – </a:t>
            </a:r>
            <a:r>
              <a:rPr lang="sk-SK" dirty="0" err="1" smtClean="0"/>
              <a:t>business</a:t>
            </a:r>
            <a:r>
              <a:rPr lang="sk-SK" dirty="0" smtClean="0"/>
              <a:t>, analytik, vývojár, </a:t>
            </a:r>
            <a:r>
              <a:rPr lang="sk-SK" dirty="0" err="1" smtClean="0"/>
              <a:t>tester</a:t>
            </a:r>
            <a:r>
              <a:rPr lang="sk-SK" dirty="0" smtClean="0"/>
              <a:t>), </a:t>
            </a:r>
          </a:p>
          <a:p>
            <a:pPr lvl="1"/>
            <a:r>
              <a:rPr lang="sk-SK" dirty="0" smtClean="0"/>
              <a:t>vertikálnych  transformácii (od zadania k implementácii)</a:t>
            </a:r>
          </a:p>
          <a:p>
            <a:r>
              <a:rPr lang="sk-SK" dirty="0" smtClean="0"/>
              <a:t>Výrobná linka šitá presne na mieru</a:t>
            </a:r>
          </a:p>
          <a:p>
            <a:r>
              <a:rPr lang="sk-SK" dirty="0" smtClean="0"/>
              <a:t>Má však svoje špecifiká</a:t>
            </a:r>
          </a:p>
          <a:p>
            <a:pPr lvl="1"/>
            <a:r>
              <a:rPr lang="sk-SK" dirty="0" smtClean="0"/>
              <a:t>Vývojári modelujú v špecifickom (neštandardnom) jazyku (modeli)</a:t>
            </a:r>
          </a:p>
          <a:p>
            <a:pPr lvl="1"/>
            <a:r>
              <a:rPr lang="sk-SK" dirty="0" smtClean="0"/>
              <a:t>Model a transformácie sú pevne zviazané s realizačnou platformou (JOK FW </a:t>
            </a:r>
            <a:r>
              <a:rPr lang="sk-SK" dirty="0" err="1" smtClean="0"/>
              <a:t>runtime</a:t>
            </a:r>
            <a:r>
              <a:rPr lang="sk-SK" dirty="0" smtClean="0"/>
              <a:t>, </a:t>
            </a:r>
            <a:r>
              <a:rPr lang="sk-SK" dirty="0" err="1" smtClean="0"/>
              <a:t>Java</a:t>
            </a:r>
            <a:r>
              <a:rPr lang="sk-SK" dirty="0" smtClean="0"/>
              <a:t> </a:t>
            </a:r>
            <a:r>
              <a:rPr lang="sk-SK" dirty="0" err="1" smtClean="0"/>
              <a:t>Tec</a:t>
            </a:r>
            <a:r>
              <a:rPr lang="sk-SK" dirty="0" smtClean="0"/>
              <a:t> </a:t>
            </a:r>
            <a:r>
              <a:rPr lang="sk-SK" dirty="0" err="1" smtClean="0"/>
              <a:t>runtime</a:t>
            </a:r>
            <a:r>
              <a:rPr lang="sk-SK" dirty="0" smtClean="0"/>
              <a:t>), architektúra je jednoznačne daná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12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Nová výzva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Nie je možné spojiť výhody vyspelých FW a MDSD ???</a:t>
            </a:r>
          </a:p>
          <a:p>
            <a:pPr lvl="1"/>
            <a:r>
              <a:rPr lang="sk-SK" dirty="0" smtClean="0"/>
              <a:t>Vysoká miera abstrakcie a zmaturovanosť  FW</a:t>
            </a:r>
          </a:p>
          <a:p>
            <a:pPr lvl="1"/>
            <a:r>
              <a:rPr lang="sk-SK" dirty="0" smtClean="0"/>
              <a:t>Znovupoužitie informácii vo výrobnom procese + automatizácia opakujúcich sa činností a kontrola konzistencie v MDSD</a:t>
            </a:r>
          </a:p>
          <a:p>
            <a:r>
              <a:rPr lang="sk-SK" dirty="0" smtClean="0"/>
              <a:t>Podľa našich skúseností je možné spojiť vyspelé FW s MDSD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13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Požiadavky na riešenie - zákazník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85860"/>
            <a:ext cx="8472518" cy="4840303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sk-SK" dirty="0" smtClean="0"/>
              <a:t>Zabezpečenie automatickej transformácie dát</a:t>
            </a:r>
          </a:p>
          <a:p>
            <a:pPr lvl="1">
              <a:defRPr/>
            </a:pPr>
            <a:r>
              <a:rPr lang="sk-SK" dirty="0" smtClean="0"/>
              <a:t>Po horizontálnej línii (od </a:t>
            </a:r>
            <a:r>
              <a:rPr lang="sk-SK" dirty="0" err="1" smtClean="0"/>
              <a:t>business</a:t>
            </a:r>
            <a:r>
              <a:rPr lang="sk-SK" dirty="0" smtClean="0"/>
              <a:t>, cez analytika a vývojárova až k </a:t>
            </a:r>
            <a:r>
              <a:rPr lang="sk-SK" dirty="0" err="1" smtClean="0"/>
              <a:t>testerovi</a:t>
            </a:r>
            <a:r>
              <a:rPr lang="sk-SK" dirty="0" smtClean="0"/>
              <a:t>)</a:t>
            </a:r>
          </a:p>
          <a:p>
            <a:pPr lvl="1">
              <a:defRPr/>
            </a:pPr>
            <a:r>
              <a:rPr lang="sk-SK" dirty="0" smtClean="0"/>
              <a:t>Po vertikálnej línii </a:t>
            </a:r>
          </a:p>
          <a:p>
            <a:pPr lvl="2">
              <a:defRPr/>
            </a:pPr>
            <a:r>
              <a:rPr lang="sk-SK" dirty="0" smtClean="0"/>
              <a:t>Aplikácia jednotných konceptov architektúry</a:t>
            </a:r>
          </a:p>
          <a:p>
            <a:pPr lvl="3">
              <a:defRPr/>
            </a:pPr>
            <a:r>
              <a:rPr lang="sk-SK" dirty="0" smtClean="0"/>
              <a:t>Napr. názvoslovie, organizácia logiky, štandardný prepis požiadaviek do kódu, </a:t>
            </a:r>
            <a:r>
              <a:rPr lang="sk-SK" dirty="0" err="1" smtClean="0"/>
              <a:t>security</a:t>
            </a:r>
            <a:r>
              <a:rPr lang="sk-SK" dirty="0" smtClean="0"/>
              <a:t>, logovanie, DRY princíp, podpora agilných metodík, ...</a:t>
            </a:r>
          </a:p>
          <a:p>
            <a:pPr>
              <a:defRPr/>
            </a:pPr>
            <a:r>
              <a:rPr lang="sk-SK" dirty="0" smtClean="0"/>
              <a:t>Dostatočná miera voľnosti, tak aby sa dokázali naplno využiť výhody použitých technológií</a:t>
            </a:r>
          </a:p>
          <a:p>
            <a:pPr>
              <a:defRPr/>
            </a:pPr>
            <a:r>
              <a:rPr lang="sk-SK" dirty="0" smtClean="0"/>
              <a:t>Role v systéme by sa mali venovať tomu, v čom sú najlepšie</a:t>
            </a:r>
          </a:p>
          <a:p>
            <a:pPr>
              <a:defRPr/>
            </a:pPr>
            <a:r>
              <a:rPr lang="sk-SK" dirty="0" smtClean="0"/>
              <a:t>Výrobná linka by sa mala prispôsobovať technológiám a nie technológie výrobnej linke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14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22"/>
            <a:ext cx="7972452" cy="78581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Požiadavky na riešenie - SW firma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142984"/>
            <a:ext cx="8329642" cy="4983179"/>
          </a:xfrm>
        </p:spPr>
        <p:txBody>
          <a:bodyPr>
            <a:normAutofit fontScale="92500"/>
          </a:bodyPr>
          <a:lstStyle/>
          <a:p>
            <a:r>
              <a:rPr lang="sk-SK" dirty="0" smtClean="0"/>
              <a:t>Zákazník už má svoje portfólio (štandardných) technológii, chce len skvalitniť a zlacniť vývoj s týmito technológiami</a:t>
            </a:r>
          </a:p>
          <a:p>
            <a:r>
              <a:rPr lang="sk-SK" dirty="0" smtClean="0"/>
              <a:t>Potrebuje lacné a rýchlo nasaditeľné riešenie</a:t>
            </a:r>
          </a:p>
          <a:p>
            <a:r>
              <a:rPr lang="sk-SK" dirty="0" smtClean="0"/>
              <a:t>Z pohľadu SW firmy potrebuje továreň na výrobu SW</a:t>
            </a:r>
          </a:p>
          <a:p>
            <a:r>
              <a:rPr lang="sk-SK" dirty="0" smtClean="0"/>
              <a:t>Ak mu SW firma má vyhovieť, musí mať pripravenú „továreň“ na výrobu tovární na výrobu SW </a:t>
            </a:r>
            <a:r>
              <a:rPr lang="sk-SK" dirty="0" smtClean="0">
                <a:sym typeface="Wingdings" pitchFamily="2" charset="2"/>
              </a:rPr>
              <a:t> - trochu komplikované ale poďme sa pozrieť na detaily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15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71422"/>
            <a:ext cx="8215370" cy="785810"/>
          </a:xfrm>
        </p:spPr>
        <p:txBody>
          <a:bodyPr>
            <a:normAutofit/>
          </a:bodyPr>
          <a:lstStyle/>
          <a:p>
            <a:r>
              <a:rPr lang="sk-SK" sz="3600" dirty="0" smtClean="0"/>
              <a:t>Analýza vývojového cyklu</a:t>
            </a:r>
            <a:endParaRPr lang="sk-SK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4911741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sk-SK" dirty="0" smtClean="0"/>
              <a:t>Vstupy do analýzy:</a:t>
            </a:r>
          </a:p>
          <a:p>
            <a:pPr lvl="1">
              <a:defRPr/>
            </a:pPr>
            <a:r>
              <a:rPr lang="sk-SK" dirty="0" smtClean="0"/>
              <a:t>Business požiadavky (neštrukturalizovaný text)</a:t>
            </a:r>
          </a:p>
          <a:p>
            <a:pPr>
              <a:defRPr/>
            </a:pPr>
            <a:r>
              <a:rPr lang="sk-SK" dirty="0" smtClean="0"/>
              <a:t>Analýza</a:t>
            </a:r>
          </a:p>
          <a:p>
            <a:pPr lvl="1">
              <a:defRPr/>
            </a:pPr>
            <a:r>
              <a:rPr lang="sk-SK" dirty="0" smtClean="0"/>
              <a:t>BP Modeling – použitie BPMN</a:t>
            </a:r>
          </a:p>
          <a:p>
            <a:pPr lvl="1">
              <a:defRPr/>
            </a:pPr>
            <a:r>
              <a:rPr lang="sk-SK" dirty="0" smtClean="0"/>
              <a:t>Aktivity sa detailnejšie popisujú ako Use case</a:t>
            </a:r>
          </a:p>
          <a:p>
            <a:pPr lvl="1">
              <a:defRPr/>
            </a:pPr>
            <a:r>
              <a:rPr lang="sk-SK" dirty="0" smtClean="0"/>
              <a:t>Use case – detailný popis funkčnosti, hierarchická organizácia</a:t>
            </a:r>
          </a:p>
          <a:p>
            <a:pPr lvl="1">
              <a:defRPr/>
            </a:pPr>
            <a:r>
              <a:rPr lang="sk-SK" dirty="0" smtClean="0"/>
              <a:t>Väčšina </a:t>
            </a:r>
            <a:r>
              <a:rPr lang="sk-SK" dirty="0" err="1" smtClean="0"/>
              <a:t>use</a:t>
            </a:r>
            <a:r>
              <a:rPr lang="sk-SK" dirty="0" smtClean="0"/>
              <a:t> case – popisuje user interface = množina obrazoviek</a:t>
            </a:r>
          </a:p>
          <a:p>
            <a:pPr lvl="1">
              <a:defRPr/>
            </a:pPr>
            <a:r>
              <a:rPr lang="sk-SK" dirty="0" smtClean="0"/>
              <a:t>V pozadí sa vytvára UML objektový model</a:t>
            </a:r>
          </a:p>
          <a:p>
            <a:pPr>
              <a:defRPr/>
            </a:pPr>
            <a:r>
              <a:rPr lang="sk-SK" dirty="0" smtClean="0"/>
              <a:t>Výstup z analýzy</a:t>
            </a:r>
          </a:p>
          <a:p>
            <a:pPr lvl="1">
              <a:defRPr/>
            </a:pPr>
            <a:r>
              <a:rPr lang="sk-SK" dirty="0" smtClean="0"/>
              <a:t>Objektový model</a:t>
            </a:r>
          </a:p>
          <a:p>
            <a:pPr lvl="1">
              <a:defRPr/>
            </a:pPr>
            <a:r>
              <a:rPr lang="sk-SK" dirty="0" smtClean="0"/>
              <a:t>Use case model s popisom obrazoviek a funkčnosti</a:t>
            </a:r>
          </a:p>
          <a:p>
            <a:pPr lvl="1">
              <a:defRPr/>
            </a:pPr>
            <a:r>
              <a:rPr lang="sk-SK" dirty="0" smtClean="0"/>
              <a:t>HTML demo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16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vývojový cyklus </a:t>
            </a:r>
            <a:r>
              <a:rPr lang="en-US" sz="3600" dirty="0" smtClean="0"/>
              <a:t>– </a:t>
            </a:r>
            <a:r>
              <a:rPr lang="sk-SK" sz="3600" dirty="0" smtClean="0"/>
              <a:t>implementácia</a:t>
            </a:r>
            <a:endParaRPr lang="sk-SK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2"/>
            <a:ext cx="8329642" cy="4911741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Rámec architektúry a metodiky</a:t>
            </a:r>
          </a:p>
          <a:p>
            <a:r>
              <a:rPr lang="sk-SK" dirty="0" smtClean="0"/>
              <a:t>Základná architektúra</a:t>
            </a:r>
          </a:p>
          <a:p>
            <a:pPr lvl="1"/>
            <a:r>
              <a:rPr lang="sk-SK" dirty="0" smtClean="0"/>
              <a:t>JEE aplikácia</a:t>
            </a:r>
          </a:p>
          <a:p>
            <a:pPr lvl="2"/>
            <a:r>
              <a:rPr lang="sk-SK" dirty="0" smtClean="0"/>
              <a:t>JSF 1.2</a:t>
            </a:r>
          </a:p>
          <a:p>
            <a:pPr lvl="2"/>
            <a:r>
              <a:rPr lang="sk-SK" dirty="0" err="1" smtClean="0"/>
              <a:t>Spring</a:t>
            </a:r>
            <a:r>
              <a:rPr lang="sk-SK" dirty="0" smtClean="0"/>
              <a:t> </a:t>
            </a:r>
          </a:p>
          <a:p>
            <a:pPr lvl="3"/>
            <a:r>
              <a:rPr lang="sk-SK" dirty="0" smtClean="0"/>
              <a:t>DI</a:t>
            </a:r>
          </a:p>
          <a:p>
            <a:pPr lvl="3"/>
            <a:r>
              <a:rPr lang="sk-SK" dirty="0" smtClean="0"/>
              <a:t>AOP</a:t>
            </a:r>
          </a:p>
          <a:p>
            <a:pPr lvl="3"/>
            <a:r>
              <a:rPr lang="sk-SK" dirty="0" smtClean="0"/>
              <a:t>Využitie viacerých komponentov (maily, </a:t>
            </a:r>
            <a:r>
              <a:rPr lang="sk-SK" dirty="0" err="1" smtClean="0"/>
              <a:t>schedulované</a:t>
            </a:r>
            <a:r>
              <a:rPr lang="sk-SK" dirty="0" smtClean="0"/>
              <a:t> procesy ... )</a:t>
            </a:r>
          </a:p>
          <a:p>
            <a:pPr lvl="2"/>
            <a:r>
              <a:rPr lang="sk-SK" dirty="0" err="1" smtClean="0"/>
              <a:t>IBatis</a:t>
            </a:r>
            <a:r>
              <a:rPr lang="sk-SK" dirty="0" smtClean="0"/>
              <a:t> (DAO vrstva)</a:t>
            </a:r>
          </a:p>
          <a:p>
            <a:r>
              <a:rPr lang="sk-SK" dirty="0" smtClean="0"/>
              <a:t>Základné pravidlá</a:t>
            </a:r>
          </a:p>
          <a:p>
            <a:pPr lvl="1"/>
            <a:r>
              <a:rPr lang="sk-SK" dirty="0" smtClean="0"/>
              <a:t>Názvoslovie</a:t>
            </a:r>
          </a:p>
          <a:p>
            <a:pPr lvl="1"/>
            <a:r>
              <a:rPr lang="sk-SK" dirty="0" smtClean="0"/>
              <a:t>Štruktúra projektu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17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vývojový cyklus </a:t>
            </a:r>
            <a:r>
              <a:rPr lang="en-US" sz="3200" dirty="0" smtClean="0"/>
              <a:t>– </a:t>
            </a:r>
            <a:r>
              <a:rPr lang="sk-SK" sz="3200" dirty="0" smtClean="0"/>
              <a:t>testovanie</a:t>
            </a:r>
            <a:endParaRPr lang="sk-S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Automatické testovanie</a:t>
            </a:r>
          </a:p>
          <a:p>
            <a:pPr lvl="1"/>
            <a:r>
              <a:rPr lang="sk-SK" dirty="0" smtClean="0"/>
              <a:t>Použitie </a:t>
            </a:r>
            <a:r>
              <a:rPr lang="sk-SK" dirty="0" err="1" smtClean="0"/>
              <a:t>selenium</a:t>
            </a:r>
            <a:r>
              <a:rPr lang="sk-SK" dirty="0" smtClean="0"/>
              <a:t> a </a:t>
            </a:r>
            <a:r>
              <a:rPr lang="sk-SK" dirty="0" err="1" smtClean="0"/>
              <a:t>junit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18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Princípy riešenia 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14422"/>
            <a:ext cx="8472518" cy="4911741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sk-SK" dirty="0" smtClean="0"/>
              <a:t>Analytik vytvára analytický model (len nevyhnutné atribúty z pohľadu analýzy)</a:t>
            </a:r>
          </a:p>
          <a:p>
            <a:pPr lvl="1">
              <a:defRPr/>
            </a:pPr>
            <a:r>
              <a:rPr lang="sk-SK" dirty="0" smtClean="0"/>
              <a:t>Model obrazoviek (zatiaľ EMF strom)</a:t>
            </a:r>
          </a:p>
          <a:p>
            <a:pPr lvl="1">
              <a:defRPr/>
            </a:pPr>
            <a:r>
              <a:rPr lang="en-US" dirty="0" smtClean="0"/>
              <a:t>Class Diagram </a:t>
            </a:r>
            <a:r>
              <a:rPr lang="sk-SK" dirty="0" smtClean="0"/>
              <a:t>s profilom (jednoduchý  profil – štandardné rozšírenie UML modelu  – validácie, poznámky, </a:t>
            </a:r>
            <a:r>
              <a:rPr lang="sk-SK" dirty="0" err="1" smtClean="0"/>
              <a:t>popisky</a:t>
            </a:r>
            <a:r>
              <a:rPr lang="sk-SK" dirty="0" smtClean="0"/>
              <a:t> ...)</a:t>
            </a:r>
          </a:p>
          <a:p>
            <a:pPr lvl="1">
              <a:defRPr/>
            </a:pPr>
            <a:r>
              <a:rPr lang="sk-SK" dirty="0" smtClean="0"/>
              <a:t>V modeli obrazoviek môže využívať dáta z UML modelu aj z profilov</a:t>
            </a:r>
          </a:p>
          <a:p>
            <a:pPr lvl="1">
              <a:defRPr/>
            </a:pPr>
            <a:r>
              <a:rPr lang="sk-SK" dirty="0" smtClean="0"/>
              <a:t>K dispozícii má RAD (z UML sa ľahko dopracuje k číselníkovým obrazovkám a dokáže umiestniť objekty na obrazovku)</a:t>
            </a:r>
          </a:p>
          <a:p>
            <a:pPr lvl="1">
              <a:defRPr/>
            </a:pPr>
            <a:r>
              <a:rPr lang="sk-SK" dirty="0" smtClean="0"/>
              <a:t>Z modelu sa po „</a:t>
            </a:r>
            <a:r>
              <a:rPr lang="sk-SK" dirty="0" err="1" smtClean="0"/>
              <a:t>save</a:t>
            </a:r>
            <a:r>
              <a:rPr lang="sk-SK" dirty="0" smtClean="0"/>
              <a:t>“ generuje automaticky na pozadí HTML demo</a:t>
            </a:r>
          </a:p>
          <a:p>
            <a:pPr lvl="1">
              <a:defRPr/>
            </a:pPr>
            <a:r>
              <a:rPr lang="sk-SK" dirty="0" smtClean="0"/>
              <a:t>Analytický pohľad na model (vidí obmedzené množstvo </a:t>
            </a:r>
            <a:r>
              <a:rPr lang="sk-SK" dirty="0" err="1" smtClean="0"/>
              <a:t>komandov</a:t>
            </a:r>
            <a:r>
              <a:rPr lang="sk-SK" dirty="0" smtClean="0"/>
              <a:t>, </a:t>
            </a:r>
            <a:r>
              <a:rPr lang="sk-SK" dirty="0" err="1" smtClean="0"/>
              <a:t>fieldov</a:t>
            </a:r>
            <a:r>
              <a:rPr lang="sk-SK" dirty="0" smtClean="0"/>
              <a:t>, pri </a:t>
            </a:r>
            <a:r>
              <a:rPr lang="sk-SK" dirty="0" err="1" smtClean="0"/>
              <a:t>save</a:t>
            </a:r>
            <a:r>
              <a:rPr lang="sk-SK" dirty="0" smtClean="0"/>
              <a:t> sa generuje len demo, ...)</a:t>
            </a:r>
          </a:p>
          <a:p>
            <a:pPr lvl="1">
              <a:defRPr/>
            </a:pPr>
            <a:r>
              <a:rPr lang="sk-SK" dirty="0" smtClean="0"/>
              <a:t>Motivácia – HTML Demo, prenos dát do implementácie 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19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Princípy riešenia II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sk-SK" dirty="0" smtClean="0"/>
              <a:t>Implementácia – architekt (šéf programátor)</a:t>
            </a:r>
          </a:p>
          <a:p>
            <a:pPr lvl="1">
              <a:defRPr/>
            </a:pPr>
            <a:r>
              <a:rPr lang="sk-SK" dirty="0" smtClean="0"/>
              <a:t>Prepnutie sa do režimu „implementácia“</a:t>
            </a:r>
          </a:p>
          <a:p>
            <a:pPr lvl="1">
              <a:defRPr/>
            </a:pPr>
            <a:r>
              <a:rPr lang="sk-SK" dirty="0" smtClean="0"/>
              <a:t>Definícia názvoslovia</a:t>
            </a:r>
          </a:p>
          <a:p>
            <a:pPr lvl="1">
              <a:defRPr/>
            </a:pPr>
            <a:r>
              <a:rPr lang="sk-SK" dirty="0" smtClean="0"/>
              <a:t>Usporiadanie obrazoviek do </a:t>
            </a:r>
            <a:r>
              <a:rPr lang="sk-SK" dirty="0" err="1" smtClean="0"/>
              <a:t>use</a:t>
            </a:r>
            <a:r>
              <a:rPr lang="sk-SK" dirty="0" smtClean="0"/>
              <a:t> case (ak pred tým tak neurobil analytik)</a:t>
            </a:r>
          </a:p>
          <a:p>
            <a:pPr lvl="1">
              <a:defRPr/>
            </a:pPr>
            <a:r>
              <a:rPr lang="sk-SK" dirty="0" smtClean="0"/>
              <a:t>Určenie základných princípov architektúry (FE realizácia – JSF 1.2, JSF 2.0, </a:t>
            </a:r>
            <a:r>
              <a:rPr lang="sk-SK" dirty="0" err="1" smtClean="0"/>
              <a:t>Flex</a:t>
            </a:r>
            <a:r>
              <a:rPr lang="en-US" dirty="0" smtClean="0"/>
              <a:t>, … ; </a:t>
            </a:r>
            <a:r>
              <a:rPr lang="en-US" dirty="0" err="1" smtClean="0"/>
              <a:t>Perzistencia</a:t>
            </a:r>
            <a:r>
              <a:rPr lang="en-US" dirty="0" smtClean="0"/>
              <a:t> – JPA, </a:t>
            </a:r>
            <a:r>
              <a:rPr lang="en-US" dirty="0" err="1" smtClean="0"/>
              <a:t>IBatis</a:t>
            </a:r>
            <a:r>
              <a:rPr lang="en-US" dirty="0" smtClean="0"/>
              <a:t>, …</a:t>
            </a:r>
            <a:r>
              <a:rPr lang="sk-SK" dirty="0" smtClean="0"/>
              <a:t>)</a:t>
            </a:r>
          </a:p>
          <a:p>
            <a:pPr lvl="1">
              <a:defRPr/>
            </a:pPr>
            <a:r>
              <a:rPr lang="sk-SK" dirty="0" smtClean="0"/>
              <a:t>Pri </a:t>
            </a:r>
            <a:r>
              <a:rPr lang="sk-SK" dirty="0" err="1" smtClean="0"/>
              <a:t>save</a:t>
            </a:r>
            <a:r>
              <a:rPr lang="sk-SK" dirty="0" smtClean="0"/>
              <a:t> – automatické generovanie kostry aplikácie</a:t>
            </a:r>
          </a:p>
          <a:p>
            <a:pPr lvl="1">
              <a:defRPr/>
            </a:pPr>
            <a:r>
              <a:rPr lang="sk-SK" b="1" dirty="0" smtClean="0"/>
              <a:t>Do vygenerovaného kódu dochádza k prenosu len analytických informácii a základných princípov architektúry</a:t>
            </a:r>
            <a:r>
              <a:rPr lang="sk-SK" dirty="0" smtClean="0"/>
              <a:t> – žiadne iné informácie sa neprenášajú (informácie týkajúce sa implementácie)</a:t>
            </a:r>
          </a:p>
          <a:p>
            <a:pPr lvl="1">
              <a:defRPr/>
            </a:pPr>
            <a:r>
              <a:rPr lang="sk-SK" dirty="0" smtClean="0"/>
              <a:t>Synchronizácia vygenerovaného kódu pri zmene (</a:t>
            </a:r>
            <a:r>
              <a:rPr lang="sk-SK" dirty="0" err="1" smtClean="0"/>
              <a:t>java</a:t>
            </a:r>
            <a:r>
              <a:rPr lang="sk-SK" dirty="0" smtClean="0"/>
              <a:t>, XML, ...)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20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Princíp riešenia III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472518" cy="4983179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sk-SK" dirty="0" smtClean="0"/>
              <a:t>Implementácia – programátor</a:t>
            </a:r>
          </a:p>
          <a:p>
            <a:pPr lvl="1">
              <a:defRPr/>
            </a:pPr>
            <a:r>
              <a:rPr lang="sk-SK" b="1" dirty="0" smtClean="0"/>
              <a:t>S modelom už nepracuje</a:t>
            </a:r>
          </a:p>
          <a:p>
            <a:pPr lvl="2">
              <a:defRPr/>
            </a:pPr>
            <a:r>
              <a:rPr lang="sk-SK" dirty="0" smtClean="0"/>
              <a:t>Niektorý ho používajú ako „pohľad nad projektom“ – jednoduchá navigácia na zdrojové súbory</a:t>
            </a:r>
          </a:p>
          <a:p>
            <a:pPr lvl="1">
              <a:defRPr/>
            </a:pPr>
            <a:r>
              <a:rPr lang="sk-SK" dirty="0" smtClean="0"/>
              <a:t>„Modelovacím nástrojom“ programátora je </a:t>
            </a:r>
            <a:r>
              <a:rPr lang="sk-SK" dirty="0" err="1" smtClean="0"/>
              <a:t>Eclipse</a:t>
            </a:r>
            <a:r>
              <a:rPr lang="sk-SK" dirty="0" smtClean="0"/>
              <a:t> WTP (využíva abstrakciu poskytovanú FW – napr. JSF)</a:t>
            </a:r>
          </a:p>
          <a:p>
            <a:pPr lvl="1">
              <a:defRPr/>
            </a:pPr>
            <a:r>
              <a:rPr lang="sk-SK" dirty="0" smtClean="0"/>
              <a:t>Programátor riadi prenos dát z modelu do kódu (XML, </a:t>
            </a:r>
            <a:r>
              <a:rPr lang="sk-SK" dirty="0" err="1" smtClean="0"/>
              <a:t>Java</a:t>
            </a:r>
            <a:r>
              <a:rPr lang="sk-SK" dirty="0" smtClean="0"/>
              <a:t>, ...) </a:t>
            </a:r>
          </a:p>
          <a:p>
            <a:pPr>
              <a:defRPr/>
            </a:pPr>
            <a:r>
              <a:rPr lang="sk-SK" dirty="0" smtClean="0"/>
              <a:t>Implementácia – </a:t>
            </a:r>
            <a:r>
              <a:rPr lang="sk-SK" dirty="0" err="1" smtClean="0"/>
              <a:t>tester</a:t>
            </a:r>
            <a:endParaRPr lang="sk-SK" dirty="0" smtClean="0"/>
          </a:p>
          <a:p>
            <a:pPr lvl="1">
              <a:defRPr/>
            </a:pPr>
            <a:r>
              <a:rPr lang="sk-SK" dirty="0" smtClean="0"/>
              <a:t>Generuje kostru testu pre </a:t>
            </a:r>
            <a:r>
              <a:rPr lang="sk-SK" dirty="0" err="1" smtClean="0"/>
              <a:t>selenium</a:t>
            </a:r>
            <a:endParaRPr lang="sk-SK" dirty="0" smtClean="0"/>
          </a:p>
          <a:p>
            <a:pPr lvl="1">
              <a:defRPr/>
            </a:pPr>
            <a:r>
              <a:rPr lang="sk-SK" dirty="0" smtClean="0"/>
              <a:t>Následne vytvára samotný test</a:t>
            </a:r>
          </a:p>
          <a:p>
            <a:pPr lvl="2">
              <a:defRPr/>
            </a:pPr>
            <a:r>
              <a:rPr lang="sk-SK" dirty="0" smtClean="0"/>
              <a:t>Vypĺňanie dát</a:t>
            </a:r>
          </a:p>
          <a:p>
            <a:pPr lvl="2">
              <a:defRPr/>
            </a:pPr>
            <a:r>
              <a:rPr lang="sk-SK" dirty="0" smtClean="0"/>
              <a:t>Prechody medzi obrazovkami (akcie)</a:t>
            </a:r>
          </a:p>
          <a:p>
            <a:pPr lvl="2">
              <a:defRPr/>
            </a:pPr>
            <a:r>
              <a:rPr lang="sk-SK" dirty="0" smtClean="0"/>
              <a:t>Kontrola výsledkov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21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Továreň na výrobu tovární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2"/>
            <a:ext cx="8329642" cy="4911741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sk-SK" dirty="0" smtClean="0"/>
              <a:t>Potrebujeme ju na vytvorenie nástroja pre zákazníka</a:t>
            </a:r>
          </a:p>
          <a:p>
            <a:pPr>
              <a:defRPr/>
            </a:pPr>
            <a:r>
              <a:rPr lang="sk-SK" dirty="0" smtClean="0"/>
              <a:t>DCM framework</a:t>
            </a:r>
          </a:p>
          <a:p>
            <a:pPr lvl="1">
              <a:defRPr/>
            </a:pPr>
            <a:r>
              <a:rPr lang="sk-SK" dirty="0" smtClean="0"/>
              <a:t>Model,  založený na EMF, ktorý rozširuje EMF</a:t>
            </a:r>
          </a:p>
          <a:p>
            <a:pPr lvl="2">
              <a:defRPr/>
            </a:pPr>
            <a:r>
              <a:rPr lang="sk-SK" dirty="0" smtClean="0"/>
              <a:t>O nové dialógy, validátory, default value provider</a:t>
            </a:r>
          </a:p>
          <a:p>
            <a:pPr lvl="2">
              <a:defRPr/>
            </a:pPr>
            <a:r>
              <a:rPr lang="sk-SK" dirty="0" err="1" smtClean="0"/>
              <a:t>Preporocesing</a:t>
            </a:r>
            <a:r>
              <a:rPr lang="sk-SK" dirty="0" smtClean="0"/>
              <a:t> modelu pred </a:t>
            </a:r>
            <a:r>
              <a:rPr lang="sk-SK" dirty="0" err="1" smtClean="0"/>
              <a:t>Save</a:t>
            </a:r>
            <a:r>
              <a:rPr lang="sk-SK" dirty="0" smtClean="0"/>
              <a:t> (doplnenie default value)</a:t>
            </a:r>
          </a:p>
          <a:p>
            <a:pPr lvl="2">
              <a:defRPr/>
            </a:pPr>
            <a:r>
              <a:rPr lang="sk-SK" dirty="0" err="1" smtClean="0"/>
              <a:t>Postrpocesing</a:t>
            </a:r>
            <a:r>
              <a:rPr lang="sk-SK" dirty="0" smtClean="0"/>
              <a:t> modelu po </a:t>
            </a:r>
            <a:r>
              <a:rPr lang="sk-SK" dirty="0" err="1" smtClean="0"/>
              <a:t>Save</a:t>
            </a:r>
            <a:r>
              <a:rPr lang="sk-SK" dirty="0" smtClean="0"/>
              <a:t> (generovanie z modelu)</a:t>
            </a:r>
          </a:p>
          <a:p>
            <a:pPr lvl="2">
              <a:defRPr/>
            </a:pPr>
            <a:r>
              <a:rPr lang="sk-SK" dirty="0" err="1" smtClean="0"/>
              <a:t>Sada</a:t>
            </a:r>
            <a:r>
              <a:rPr lang="sk-SK" dirty="0" smtClean="0"/>
              <a:t> podporných </a:t>
            </a:r>
            <a:r>
              <a:rPr lang="sk-SK" dirty="0" err="1" smtClean="0"/>
              <a:t>commandov</a:t>
            </a:r>
            <a:endParaRPr lang="sk-SK" dirty="0" smtClean="0"/>
          </a:p>
          <a:p>
            <a:pPr lvl="3">
              <a:defRPr/>
            </a:pPr>
            <a:r>
              <a:rPr lang="sk-SK" dirty="0" smtClean="0"/>
              <a:t>Vyhľadávanie v modeli</a:t>
            </a:r>
          </a:p>
          <a:p>
            <a:pPr lvl="3">
              <a:defRPr/>
            </a:pPr>
            <a:r>
              <a:rPr lang="sk-SK" dirty="0" smtClean="0"/>
              <a:t>Triedenie</a:t>
            </a:r>
          </a:p>
          <a:p>
            <a:pPr lvl="3">
              <a:defRPr/>
            </a:pPr>
            <a:r>
              <a:rPr lang="sk-SK" dirty="0" smtClean="0"/>
              <a:t>Refaktor</a:t>
            </a:r>
          </a:p>
          <a:p>
            <a:pPr lvl="3">
              <a:defRPr/>
            </a:pPr>
            <a:r>
              <a:rPr lang="sk-SK" dirty="0" smtClean="0"/>
              <a:t>Generovanie (do súborov, do </a:t>
            </a:r>
            <a:r>
              <a:rPr lang="sk-SK" dirty="0" err="1" smtClean="0"/>
              <a:t>java</a:t>
            </a:r>
            <a:r>
              <a:rPr lang="sk-SK" dirty="0" smtClean="0"/>
              <a:t>, do XML, ...)</a:t>
            </a:r>
          </a:p>
          <a:p>
            <a:pPr lvl="3">
              <a:defRPr/>
            </a:pPr>
            <a:r>
              <a:rPr lang="sk-SK" dirty="0" smtClean="0"/>
              <a:t>Riadenie workflow počas generovania</a:t>
            </a:r>
          </a:p>
          <a:p>
            <a:pPr lvl="3">
              <a:defRPr/>
            </a:pPr>
            <a:r>
              <a:rPr lang="sk-SK" dirty="0" smtClean="0"/>
              <a:t>Prepojenie na UML</a:t>
            </a:r>
          </a:p>
          <a:p>
            <a:pPr lvl="3">
              <a:defRPr/>
            </a:pPr>
            <a:r>
              <a:rPr lang="sk-SK" dirty="0" smtClean="0"/>
              <a:t>Sady podporných funkcii (prehľadávanie modelu, ...)</a:t>
            </a:r>
          </a:p>
          <a:p>
            <a:pPr lvl="2">
              <a:defRPr/>
            </a:pPr>
            <a:r>
              <a:rPr lang="sk-SK" dirty="0" smtClean="0"/>
              <a:t>Podpora konfigurovateľnosti transformácii, synchronizácie vygenerovaných artefaktov</a:t>
            </a:r>
          </a:p>
          <a:p>
            <a:pPr lvl="2">
              <a:defRPr/>
            </a:pPr>
            <a:r>
              <a:rPr lang="sk-SK" dirty="0" smtClean="0"/>
              <a:t>Podpora „pohľadov“ na model (analytik, vývojár, ...)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22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Továreň na výrobu aplikácii -A4C modeler</a:t>
            </a:r>
            <a:endParaRPr lang="sk-S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142984"/>
            <a:ext cx="8329642" cy="4983179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Konkrétna výrobná linka na tvorbu aplikácii</a:t>
            </a:r>
          </a:p>
          <a:p>
            <a:r>
              <a:rPr lang="sk-SK" dirty="0" smtClean="0"/>
              <a:t>Model</a:t>
            </a:r>
          </a:p>
          <a:p>
            <a:pPr lvl="1"/>
            <a:r>
              <a:rPr lang="sk-SK" dirty="0" smtClean="0"/>
              <a:t>Menu</a:t>
            </a:r>
          </a:p>
          <a:p>
            <a:pPr lvl="1"/>
            <a:r>
              <a:rPr lang="sk-SK" dirty="0" smtClean="0"/>
              <a:t>Navigácie</a:t>
            </a:r>
          </a:p>
          <a:p>
            <a:pPr lvl="1"/>
            <a:r>
              <a:rPr lang="sk-SK" dirty="0" smtClean="0"/>
              <a:t>Kostra stránky</a:t>
            </a:r>
          </a:p>
          <a:p>
            <a:pPr lvl="1"/>
            <a:r>
              <a:rPr lang="sk-SK" dirty="0" smtClean="0"/>
              <a:t>Jednoduchý UML profil</a:t>
            </a:r>
          </a:p>
          <a:p>
            <a:r>
              <a:rPr lang="sk-SK" dirty="0" smtClean="0"/>
              <a:t>Množina podporných funkcií na prácu s modelom - </a:t>
            </a:r>
            <a:r>
              <a:rPr lang="sk-SK" dirty="0" err="1" smtClean="0"/>
              <a:t>Rapid</a:t>
            </a:r>
            <a:r>
              <a:rPr lang="sk-SK" dirty="0" smtClean="0"/>
              <a:t> </a:t>
            </a:r>
            <a:r>
              <a:rPr lang="sk-SK" dirty="0" err="1" smtClean="0"/>
              <a:t>Application</a:t>
            </a:r>
            <a:r>
              <a:rPr lang="sk-SK" dirty="0" smtClean="0"/>
              <a:t> </a:t>
            </a:r>
            <a:r>
              <a:rPr lang="sk-SK" dirty="0" err="1" smtClean="0"/>
              <a:t>Development</a:t>
            </a:r>
            <a:r>
              <a:rPr lang="sk-SK" dirty="0" smtClean="0"/>
              <a:t> </a:t>
            </a:r>
          </a:p>
          <a:p>
            <a:pPr lvl="1"/>
            <a:r>
              <a:rPr lang="sk-SK" dirty="0" smtClean="0"/>
              <a:t>Číselníky z UML/</a:t>
            </a:r>
            <a:r>
              <a:rPr lang="sk-SK" dirty="0" err="1" smtClean="0"/>
              <a:t>Java</a:t>
            </a:r>
            <a:r>
              <a:rPr lang="sk-SK" dirty="0" smtClean="0"/>
              <a:t> objektov</a:t>
            </a:r>
          </a:p>
          <a:p>
            <a:pPr lvl="1"/>
            <a:r>
              <a:rPr lang="sk-SK" dirty="0" smtClean="0"/>
              <a:t>Model objektu umiestnený na FE stránku</a:t>
            </a:r>
          </a:p>
          <a:p>
            <a:pPr lvl="2"/>
            <a:r>
              <a:rPr lang="sk-SK" dirty="0" smtClean="0"/>
              <a:t>UML objekt</a:t>
            </a:r>
          </a:p>
          <a:p>
            <a:pPr lvl="2"/>
            <a:r>
              <a:rPr lang="sk-SK" dirty="0" err="1" smtClean="0"/>
              <a:t>Java</a:t>
            </a:r>
            <a:r>
              <a:rPr lang="sk-SK" dirty="0" smtClean="0"/>
              <a:t> Objekt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23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Továreň na výrobu aplikácii -A4C modeler</a:t>
            </a:r>
            <a:endParaRPr lang="sk-S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8401080" cy="5054617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Transformácie</a:t>
            </a:r>
            <a:r>
              <a:rPr lang="en-US" dirty="0" smtClean="0"/>
              <a:t> (post processing)</a:t>
            </a:r>
            <a:endParaRPr lang="sk-SK" dirty="0" smtClean="0"/>
          </a:p>
          <a:p>
            <a:pPr lvl="1"/>
            <a:r>
              <a:rPr lang="sk-SK" dirty="0" smtClean="0"/>
              <a:t>JSF 1.2 (</a:t>
            </a:r>
            <a:r>
              <a:rPr lang="en-US" dirty="0" smtClean="0"/>
              <a:t>JSF </a:t>
            </a:r>
            <a:r>
              <a:rPr lang="sk-SK" dirty="0" smtClean="0"/>
              <a:t>2.0</a:t>
            </a:r>
            <a:r>
              <a:rPr lang="en-US" dirty="0" smtClean="0"/>
              <a:t>–</a:t>
            </a:r>
            <a:r>
              <a:rPr lang="en-US" dirty="0" err="1" smtClean="0"/>
              <a:t>Facelets</a:t>
            </a:r>
            <a:r>
              <a:rPr lang="en-US" dirty="0" smtClean="0"/>
              <a:t>/FLEX</a:t>
            </a:r>
            <a:r>
              <a:rPr lang="sk-SK" dirty="0" smtClean="0"/>
              <a:t>) </a:t>
            </a:r>
            <a:r>
              <a:rPr lang="en-US" dirty="0" smtClean="0"/>
              <a:t>+ Backing Beans + </a:t>
            </a:r>
            <a:r>
              <a:rPr lang="en-US" dirty="0" err="1" smtClean="0"/>
              <a:t>Resorce</a:t>
            </a:r>
            <a:r>
              <a:rPr lang="en-US" dirty="0" smtClean="0"/>
              <a:t> bundles + JSF </a:t>
            </a:r>
            <a:r>
              <a:rPr lang="en-US" dirty="0" err="1" smtClean="0"/>
              <a:t>config</a:t>
            </a:r>
            <a:endParaRPr lang="en-US" dirty="0" smtClean="0"/>
          </a:p>
          <a:p>
            <a:pPr lvl="1"/>
            <a:r>
              <a:rPr lang="en-US" dirty="0" smtClean="0"/>
              <a:t>Java </a:t>
            </a:r>
            <a:r>
              <a:rPr lang="en-US" dirty="0" err="1" smtClean="0"/>
              <a:t>Triedy</a:t>
            </a:r>
            <a:r>
              <a:rPr lang="en-US" dirty="0" smtClean="0"/>
              <a:t> z UML</a:t>
            </a:r>
          </a:p>
          <a:p>
            <a:pPr lvl="1"/>
            <a:r>
              <a:rPr lang="en-US" dirty="0" err="1" smtClean="0"/>
              <a:t>Perzistencia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JPA </a:t>
            </a:r>
            <a:endParaRPr lang="sk-SK" dirty="0" smtClean="0"/>
          </a:p>
          <a:p>
            <a:pPr lvl="2"/>
            <a:r>
              <a:rPr lang="en-US" dirty="0" err="1" smtClean="0"/>
              <a:t>iBatis</a:t>
            </a:r>
            <a:endParaRPr lang="en-US" dirty="0" smtClean="0"/>
          </a:p>
          <a:p>
            <a:pPr lvl="2"/>
            <a:r>
              <a:rPr lang="en-US" dirty="0" smtClean="0"/>
              <a:t>CRUD </a:t>
            </a:r>
            <a:r>
              <a:rPr lang="en-US" dirty="0" err="1" smtClean="0"/>
              <a:t>datov</a:t>
            </a:r>
            <a:r>
              <a:rPr lang="sk-SK" dirty="0" smtClean="0"/>
              <a:t>é služby</a:t>
            </a:r>
          </a:p>
          <a:p>
            <a:pPr lvl="1"/>
            <a:r>
              <a:rPr lang="sk-SK" dirty="0" smtClean="0"/>
              <a:t>Kostra </a:t>
            </a:r>
            <a:r>
              <a:rPr lang="sk-SK" dirty="0" err="1" smtClean="0"/>
              <a:t>Selenium</a:t>
            </a:r>
            <a:r>
              <a:rPr lang="sk-SK" dirty="0" smtClean="0"/>
              <a:t> Testov</a:t>
            </a:r>
          </a:p>
          <a:p>
            <a:r>
              <a:rPr lang="sk-SK" dirty="0" smtClean="0"/>
              <a:t>Komponenty (model a transformácie) sú znovu použiteľné</a:t>
            </a: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24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Iné vlastnosti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401080" cy="4768865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sk-SK" dirty="0" smtClean="0"/>
              <a:t>Rýchly a automatický prenos analytických zmien do kódu (napríklad zmena </a:t>
            </a:r>
            <a:r>
              <a:rPr lang="sk-SK" dirty="0" err="1" smtClean="0"/>
              <a:t>popisky</a:t>
            </a:r>
            <a:r>
              <a:rPr lang="sk-SK" dirty="0" smtClean="0"/>
              <a:t> bez nutnosti kontaktovať vývojára)</a:t>
            </a:r>
          </a:p>
          <a:p>
            <a:pPr>
              <a:defRPr/>
            </a:pPr>
            <a:r>
              <a:rPr lang="sk-SK" dirty="0" smtClean="0"/>
              <a:t>Minimalizácia generovaného kódu, maximálne využitie abstrakcie dané použitými </a:t>
            </a:r>
            <a:r>
              <a:rPr lang="sk-SK" dirty="0" err="1" smtClean="0"/>
              <a:t>frameworkami</a:t>
            </a:r>
            <a:endParaRPr lang="sk-SK" dirty="0" smtClean="0"/>
          </a:p>
          <a:p>
            <a:pPr>
              <a:defRPr/>
            </a:pPr>
            <a:r>
              <a:rPr lang="sk-SK" dirty="0" smtClean="0"/>
              <a:t>Možnosť kedykoľvek opustiť modelovanie a pokračovať štandardným spôsobom vývoja</a:t>
            </a:r>
          </a:p>
          <a:p>
            <a:pPr>
              <a:defRPr/>
            </a:pPr>
            <a:r>
              <a:rPr lang="sk-SK" dirty="0" smtClean="0"/>
              <a:t>Rýchla úprava nástroja na základe požiadaviek projektu (agilné modelovanie)</a:t>
            </a:r>
          </a:p>
          <a:p>
            <a:pPr>
              <a:defRPr/>
            </a:pPr>
            <a:r>
              <a:rPr lang="sk-SK" dirty="0" smtClean="0"/>
              <a:t>Poriadok v projekte aj pri väčšom rozmere projektu a väčšom počte vývojárov</a:t>
            </a:r>
            <a:endParaRPr lang="en-US" dirty="0" smtClean="0"/>
          </a:p>
          <a:p>
            <a:pPr>
              <a:defRPr/>
            </a:pPr>
            <a:r>
              <a:rPr lang="sk-SK" dirty="0" smtClean="0"/>
              <a:t>Spokojný vývojár </a:t>
            </a:r>
            <a:r>
              <a:rPr lang="sk-SK" dirty="0" smtClean="0">
                <a:sym typeface="Wingdings" pitchFamily="2" charset="2"/>
              </a:rPr>
              <a:t> (programuje – oživuje aplikáciu)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25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Ukážka práce s modelerom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26</a:t>
            </a:fld>
            <a:endParaRPr lang="sk-SK" dirty="0"/>
          </a:p>
        </p:txBody>
      </p:sp>
      <p:pic>
        <p:nvPicPr>
          <p:cNvPr id="7" name="Content Placeholder 6" descr="mde_metapho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876120"/>
            <a:ext cx="6643734" cy="56693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</a:t>
            </a:r>
            <a:r>
              <a:rPr lang="sk-SK" dirty="0" err="1" smtClean="0"/>
              <a:t>ýza</a:t>
            </a:r>
            <a:r>
              <a:rPr lang="sk-SK" dirty="0" smtClean="0"/>
              <a:t> - UML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Modelovanie v UML</a:t>
            </a:r>
          </a:p>
          <a:p>
            <a:pPr lvl="1"/>
            <a:r>
              <a:rPr lang="sk-SK" dirty="0" smtClean="0"/>
              <a:t>Profily</a:t>
            </a:r>
          </a:p>
          <a:p>
            <a:r>
              <a:rPr lang="sk-SK" dirty="0" smtClean="0"/>
              <a:t>Nástroje</a:t>
            </a:r>
          </a:p>
          <a:p>
            <a:pPr lvl="1"/>
            <a:r>
              <a:rPr lang="sk-SK" dirty="0" err="1" smtClean="0"/>
              <a:t>Topcased</a:t>
            </a:r>
            <a:endParaRPr lang="sk-SK" dirty="0" smtClean="0"/>
          </a:p>
          <a:p>
            <a:pPr lvl="1"/>
            <a:r>
              <a:rPr lang="sk-SK" dirty="0" smtClean="0"/>
              <a:t>UML </a:t>
            </a:r>
            <a:r>
              <a:rPr lang="sk-SK" dirty="0" err="1" smtClean="0"/>
              <a:t>Tools</a:t>
            </a:r>
            <a:endParaRPr lang="sk-SK" dirty="0" smtClean="0"/>
          </a:p>
          <a:p>
            <a:pPr lvl="1"/>
            <a:r>
              <a:rPr lang="sk-SK" dirty="0" err="1" smtClean="0"/>
              <a:t>Rational</a:t>
            </a:r>
            <a:r>
              <a:rPr lang="sk-SK" dirty="0" smtClean="0"/>
              <a:t> Software </a:t>
            </a:r>
            <a:r>
              <a:rPr lang="sk-SK" dirty="0" err="1" smtClean="0"/>
              <a:t>Modeller</a:t>
            </a:r>
            <a:endParaRPr lang="sk-SK" dirty="0" smtClean="0"/>
          </a:p>
          <a:p>
            <a:pPr lvl="1">
              <a:buNone/>
            </a:pP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27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Modelovanie obrazoviek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Model </a:t>
            </a:r>
          </a:p>
          <a:p>
            <a:pPr lvl="1"/>
            <a:r>
              <a:rPr lang="sk-SK" dirty="0" smtClean="0"/>
              <a:t>Aplikácie</a:t>
            </a:r>
          </a:p>
          <a:p>
            <a:pPr lvl="1"/>
            <a:r>
              <a:rPr lang="sk-SK" dirty="0" smtClean="0"/>
              <a:t>Menu</a:t>
            </a:r>
          </a:p>
          <a:p>
            <a:pPr lvl="1"/>
            <a:r>
              <a:rPr lang="sk-SK" dirty="0" smtClean="0"/>
              <a:t>Jednotlivých obrazoviek</a:t>
            </a:r>
          </a:p>
          <a:p>
            <a:pPr lvl="1"/>
            <a:r>
              <a:rPr lang="sk-SK" dirty="0" smtClean="0"/>
              <a:t>Iné (podľa potreby)</a:t>
            </a:r>
          </a:p>
          <a:p>
            <a:pPr lvl="2"/>
            <a:r>
              <a:rPr lang="sk-SK" dirty="0" smtClean="0"/>
              <a:t>Modely chýb</a:t>
            </a:r>
          </a:p>
          <a:p>
            <a:r>
              <a:rPr lang="sk-SK" dirty="0" smtClean="0"/>
              <a:t>Previazanie na UML</a:t>
            </a:r>
          </a:p>
          <a:p>
            <a:pPr lvl="1"/>
            <a:r>
              <a:rPr lang="sk-SK" dirty="0" smtClean="0"/>
              <a:t>Využitie dát z UML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28</a:t>
            </a:fld>
            <a:endParaRPr lang="sk-SK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 smtClean="0"/>
              <a:t>Rapid</a:t>
            </a:r>
            <a:r>
              <a:rPr lang="sk-SK" dirty="0" smtClean="0"/>
              <a:t> </a:t>
            </a:r>
            <a:r>
              <a:rPr lang="sk-SK" dirty="0" err="1" smtClean="0"/>
              <a:t>application</a:t>
            </a:r>
            <a:r>
              <a:rPr lang="sk-SK" dirty="0" smtClean="0"/>
              <a:t> </a:t>
            </a:r>
            <a:r>
              <a:rPr lang="sk-SK" dirty="0" err="1" smtClean="0"/>
              <a:t>development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Uloženie objektu na obrazovku</a:t>
            </a:r>
          </a:p>
          <a:p>
            <a:pPr lvl="1"/>
            <a:r>
              <a:rPr lang="sk-SK" dirty="0" smtClean="0"/>
              <a:t>Aktívne prvky</a:t>
            </a:r>
          </a:p>
          <a:p>
            <a:pPr lvl="1"/>
            <a:r>
              <a:rPr lang="sk-SK" dirty="0" smtClean="0"/>
              <a:t>Pasívne prvky</a:t>
            </a:r>
          </a:p>
          <a:p>
            <a:r>
              <a:rPr lang="sk-SK" dirty="0" smtClean="0"/>
              <a:t>Číselníky (CRUD)</a:t>
            </a:r>
          </a:p>
          <a:p>
            <a:r>
              <a:rPr lang="sk-SK" dirty="0" smtClean="0"/>
              <a:t>Refaktor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29</a:t>
            </a:fld>
            <a:endParaRPr lang="sk-SK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Výstupy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Vstup pre implementáciu</a:t>
            </a:r>
          </a:p>
          <a:p>
            <a:pPr lvl="1"/>
            <a:r>
              <a:rPr lang="sk-SK" dirty="0" smtClean="0"/>
              <a:t>Polia a použité typy vizuálneho prvku, validácie, popis, </a:t>
            </a:r>
            <a:r>
              <a:rPr lang="sk-SK" dirty="0" err="1" smtClean="0"/>
              <a:t>tooltipy</a:t>
            </a:r>
            <a:r>
              <a:rPr lang="sk-SK" dirty="0" smtClean="0"/>
              <a:t>, ...</a:t>
            </a:r>
          </a:p>
          <a:p>
            <a:pPr lvl="1"/>
            <a:r>
              <a:rPr lang="sk-SK" dirty="0" smtClean="0"/>
              <a:t>Navigácie</a:t>
            </a:r>
          </a:p>
          <a:p>
            <a:pPr lvl="1"/>
            <a:r>
              <a:rPr lang="sk-SK" dirty="0" smtClean="0"/>
              <a:t>Základné členenie na </a:t>
            </a:r>
            <a:r>
              <a:rPr lang="sk-SK" dirty="0" err="1" smtClean="0"/>
              <a:t>use</a:t>
            </a:r>
            <a:r>
              <a:rPr lang="sk-SK" dirty="0" smtClean="0"/>
              <a:t> case</a:t>
            </a:r>
            <a:endParaRPr lang="en-US" dirty="0" smtClean="0"/>
          </a:p>
          <a:p>
            <a:pPr lvl="1"/>
            <a:r>
              <a:rPr lang="en-US" dirty="0" err="1" smtClean="0"/>
              <a:t>Mapovanie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dom</a:t>
            </a:r>
            <a:r>
              <a:rPr lang="sk-SK" dirty="0" err="1" smtClean="0"/>
              <a:t>énový</a:t>
            </a:r>
            <a:r>
              <a:rPr lang="sk-SK" dirty="0" smtClean="0"/>
              <a:t> model </a:t>
            </a:r>
          </a:p>
          <a:p>
            <a:r>
              <a:rPr lang="sk-SK" dirty="0" smtClean="0"/>
              <a:t>UML model – základ pre doménový model</a:t>
            </a:r>
          </a:p>
          <a:p>
            <a:r>
              <a:rPr lang="sk-SK" dirty="0" smtClean="0"/>
              <a:t>Demo</a:t>
            </a:r>
          </a:p>
          <a:p>
            <a:pPr lvl="1"/>
            <a:r>
              <a:rPr lang="sk-SK" dirty="0" smtClean="0"/>
              <a:t>Skica obrazoviek</a:t>
            </a:r>
          </a:p>
          <a:p>
            <a:r>
              <a:rPr lang="sk-SK" dirty="0" smtClean="0"/>
              <a:t>Dokumentácia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30</a:t>
            </a:fld>
            <a:endParaRPr lang="sk-SK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Návrh architektúry 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Základné rozhodnutia architektúry</a:t>
            </a:r>
          </a:p>
          <a:p>
            <a:pPr lvl="1"/>
            <a:r>
              <a:rPr lang="sk-SK" dirty="0" err="1" smtClean="0"/>
              <a:t>Proof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concept</a:t>
            </a:r>
            <a:r>
              <a:rPr lang="sk-SK" dirty="0" smtClean="0"/>
              <a:t> - </a:t>
            </a:r>
            <a:r>
              <a:rPr lang="en-US" dirty="0" smtClean="0"/>
              <a:t>&gt; </a:t>
            </a:r>
            <a:r>
              <a:rPr lang="sk-SK" dirty="0" smtClean="0"/>
              <a:t>výber technológií</a:t>
            </a:r>
          </a:p>
          <a:p>
            <a:pPr lvl="2"/>
            <a:r>
              <a:rPr lang="sk-SK" dirty="0" smtClean="0"/>
              <a:t>JSF 1.2, JSF 2.0, knižnice (</a:t>
            </a:r>
            <a:r>
              <a:rPr lang="sk-SK" dirty="0" err="1" smtClean="0"/>
              <a:t>apache</a:t>
            </a:r>
            <a:r>
              <a:rPr lang="sk-SK" dirty="0" smtClean="0"/>
              <a:t> </a:t>
            </a:r>
            <a:r>
              <a:rPr lang="sk-SK" dirty="0" err="1" smtClean="0"/>
              <a:t>MyFaces</a:t>
            </a:r>
            <a:r>
              <a:rPr lang="sk-SK" dirty="0" smtClean="0"/>
              <a:t>, </a:t>
            </a:r>
            <a:r>
              <a:rPr lang="sk-SK" dirty="0" err="1" smtClean="0"/>
              <a:t>Ice</a:t>
            </a:r>
            <a:r>
              <a:rPr lang="sk-SK" dirty="0" smtClean="0"/>
              <a:t> </a:t>
            </a:r>
            <a:r>
              <a:rPr lang="sk-SK" dirty="0" err="1" smtClean="0"/>
              <a:t>Faces</a:t>
            </a:r>
            <a:r>
              <a:rPr lang="sk-SK" dirty="0" smtClean="0"/>
              <a:t>, ...)</a:t>
            </a:r>
          </a:p>
          <a:p>
            <a:pPr lvl="2"/>
            <a:r>
              <a:rPr lang="sk-SK" dirty="0" smtClean="0"/>
              <a:t>JSP alebo </a:t>
            </a:r>
            <a:r>
              <a:rPr lang="sk-SK" dirty="0" err="1" smtClean="0"/>
              <a:t>Facelets</a:t>
            </a:r>
            <a:endParaRPr lang="sk-SK" dirty="0" smtClean="0"/>
          </a:p>
          <a:p>
            <a:pPr lvl="2"/>
            <a:r>
              <a:rPr lang="sk-SK" dirty="0" err="1" smtClean="0"/>
              <a:t>iBatis</a:t>
            </a:r>
            <a:r>
              <a:rPr lang="sk-SK" dirty="0" smtClean="0"/>
              <a:t>, JPA ...</a:t>
            </a:r>
          </a:p>
          <a:p>
            <a:pPr lvl="2"/>
            <a:r>
              <a:rPr lang="sk-SK" dirty="0" err="1" smtClean="0"/>
              <a:t>Spring</a:t>
            </a:r>
            <a:r>
              <a:rPr lang="sk-SK" dirty="0" smtClean="0"/>
              <a:t>, EJB, ...</a:t>
            </a:r>
          </a:p>
          <a:p>
            <a:pPr lvl="2"/>
            <a:r>
              <a:rPr lang="sk-SK" dirty="0" smtClean="0"/>
              <a:t>Definovanie základných vzorov, pravidiel, názvoslovia, štruktúry projektu, ... </a:t>
            </a:r>
          </a:p>
          <a:p>
            <a:pPr lvl="2"/>
            <a:r>
              <a:rPr lang="sk-SK" dirty="0" smtClean="0"/>
              <a:t>Spôsob testovania</a:t>
            </a:r>
          </a:p>
          <a:p>
            <a:pPr lvl="1"/>
            <a:r>
              <a:rPr lang="sk-SK" dirty="0" smtClean="0"/>
              <a:t>Prispôsobenie </a:t>
            </a:r>
            <a:r>
              <a:rPr lang="sk-SK" dirty="0" err="1" smtClean="0"/>
              <a:t>metaware</a:t>
            </a:r>
            <a:endParaRPr lang="sk-SK" dirty="0" smtClean="0"/>
          </a:p>
          <a:p>
            <a:pPr lvl="1">
              <a:buNone/>
            </a:pPr>
            <a:endParaRPr lang="sk-SK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31</a:t>
            </a:fld>
            <a:endParaRPr lang="sk-SK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Návrh architektúry II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Revízia FD, aplikácia neautomatických konceptov architektúry (členenie na </a:t>
            </a:r>
            <a:r>
              <a:rPr lang="sk-SK" dirty="0" err="1" smtClean="0"/>
              <a:t>use</a:t>
            </a:r>
            <a:r>
              <a:rPr lang="sk-SK" dirty="0" smtClean="0"/>
              <a:t> case, revízia technických názvov, ...)</a:t>
            </a:r>
          </a:p>
          <a:p>
            <a:r>
              <a:rPr lang="sk-SK" dirty="0" smtClean="0"/>
              <a:t>Generovanie kostry architektúry za pomoci </a:t>
            </a:r>
            <a:r>
              <a:rPr lang="sk-SK" dirty="0" err="1" smtClean="0"/>
              <a:t>MetaWare</a:t>
            </a:r>
            <a:endParaRPr lang="sk-SK" dirty="0" smtClean="0"/>
          </a:p>
          <a:p>
            <a:pPr lvl="1"/>
            <a:r>
              <a:rPr lang="sk-SK" dirty="0" smtClean="0"/>
              <a:t>JSP (</a:t>
            </a:r>
            <a:r>
              <a:rPr lang="sk-SK" dirty="0" err="1" smtClean="0"/>
              <a:t>Facelets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Model (</a:t>
            </a:r>
            <a:r>
              <a:rPr lang="sk-SK" dirty="0" err="1" smtClean="0"/>
              <a:t>backing</a:t>
            </a:r>
            <a:r>
              <a:rPr lang="sk-SK" dirty="0" smtClean="0"/>
              <a:t> </a:t>
            </a:r>
            <a:r>
              <a:rPr lang="sk-SK" dirty="0" err="1" smtClean="0"/>
              <a:t>beany</a:t>
            </a:r>
            <a:r>
              <a:rPr lang="sk-SK" dirty="0" smtClean="0"/>
              <a:t>)</a:t>
            </a:r>
          </a:p>
          <a:p>
            <a:pPr lvl="1"/>
            <a:r>
              <a:rPr lang="sk-SK" dirty="0" err="1" smtClean="0"/>
              <a:t>Resource</a:t>
            </a:r>
            <a:r>
              <a:rPr lang="sk-SK" dirty="0" smtClean="0"/>
              <a:t> </a:t>
            </a:r>
            <a:r>
              <a:rPr lang="sk-SK" dirty="0" err="1" smtClean="0"/>
              <a:t>Bundles</a:t>
            </a:r>
            <a:endParaRPr lang="sk-SK" dirty="0" smtClean="0"/>
          </a:p>
          <a:p>
            <a:pPr lvl="1"/>
            <a:r>
              <a:rPr lang="sk-SK" dirty="0" smtClean="0"/>
              <a:t>Navigácie</a:t>
            </a:r>
          </a:p>
          <a:p>
            <a:pPr lvl="1"/>
            <a:r>
              <a:rPr lang="sk-SK" dirty="0" smtClean="0"/>
              <a:t>Doménový model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32</a:t>
            </a:fld>
            <a:endParaRPr lang="sk-SK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Návrh architektúry III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Návrh služieb (mimo </a:t>
            </a:r>
            <a:r>
              <a:rPr lang="sk-SK" dirty="0" err="1" smtClean="0"/>
              <a:t>MetaWare</a:t>
            </a:r>
            <a:r>
              <a:rPr lang="sk-SK" dirty="0" smtClean="0"/>
              <a:t>, v </a:t>
            </a:r>
            <a:r>
              <a:rPr lang="sk-SK" dirty="0" err="1" smtClean="0"/>
              <a:t>Eclipse</a:t>
            </a:r>
            <a:r>
              <a:rPr lang="sk-SK" dirty="0" smtClean="0"/>
              <a:t>)</a:t>
            </a:r>
          </a:p>
          <a:p>
            <a:r>
              <a:rPr lang="sk-SK" dirty="0" smtClean="0"/>
              <a:t>Návrh DB, ak už neexistuje (mimo </a:t>
            </a:r>
            <a:r>
              <a:rPr lang="sk-SK" dirty="0" err="1" smtClean="0"/>
              <a:t>MetaWare</a:t>
            </a:r>
            <a:r>
              <a:rPr lang="sk-SK" dirty="0" smtClean="0"/>
              <a:t>, v </a:t>
            </a:r>
            <a:r>
              <a:rPr lang="sk-SK" dirty="0" err="1" smtClean="0"/>
              <a:t>Eclipse</a:t>
            </a:r>
            <a:r>
              <a:rPr lang="sk-SK" dirty="0" smtClean="0"/>
              <a:t>, ...)</a:t>
            </a:r>
          </a:p>
          <a:p>
            <a:pPr lvl="1"/>
            <a:r>
              <a:rPr lang="sk-SK" dirty="0" smtClean="0"/>
              <a:t>Odvodený z doménového modelu (JPA </a:t>
            </a:r>
            <a:r>
              <a:rPr lang="sk-SK" dirty="0" err="1" smtClean="0"/>
              <a:t>tools</a:t>
            </a:r>
            <a:r>
              <a:rPr lang="sk-SK" dirty="0" smtClean="0"/>
              <a:t>, alebo vlastný generátor)</a:t>
            </a:r>
          </a:p>
          <a:p>
            <a:pPr lvl="1"/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33</a:t>
            </a:fld>
            <a:endParaRPr lang="sk-SK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Implementácia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„Oživenie“ FE , </a:t>
            </a:r>
            <a:r>
              <a:rPr lang="sk-SK" dirty="0" err="1" smtClean="0"/>
              <a:t>ajaxizácia</a:t>
            </a:r>
            <a:r>
              <a:rPr lang="sk-SK" dirty="0" smtClean="0"/>
              <a:t>, ...</a:t>
            </a:r>
          </a:p>
          <a:p>
            <a:r>
              <a:rPr lang="sk-SK" dirty="0" smtClean="0"/>
              <a:t>Riadenie prenosu dát z modelu do kódu, XML</a:t>
            </a:r>
          </a:p>
          <a:p>
            <a:r>
              <a:rPr lang="sk-SK" dirty="0" smtClean="0"/>
              <a:t>Implementácia služieb</a:t>
            </a:r>
          </a:p>
          <a:p>
            <a:r>
              <a:rPr lang="sk-SK" dirty="0" smtClean="0"/>
              <a:t>Len v </a:t>
            </a:r>
            <a:r>
              <a:rPr lang="sk-SK" dirty="0" err="1" smtClean="0"/>
              <a:t>Eclipse</a:t>
            </a:r>
            <a:r>
              <a:rPr lang="sk-SK" dirty="0" smtClean="0"/>
              <a:t>, silná podpora IDE</a:t>
            </a:r>
          </a:p>
          <a:p>
            <a:endParaRPr lang="sk-SK" dirty="0" smtClean="0"/>
          </a:p>
          <a:p>
            <a:pPr>
              <a:buNone/>
            </a:pP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34</a:t>
            </a:fld>
            <a:endParaRPr lang="sk-SK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Testovanie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Pokrytie testu riešeniami</a:t>
            </a:r>
          </a:p>
          <a:p>
            <a:r>
              <a:rPr lang="sk-SK" dirty="0" smtClean="0"/>
              <a:t>Generovanie kostry testu</a:t>
            </a:r>
          </a:p>
          <a:p>
            <a:r>
              <a:rPr lang="sk-SK" dirty="0" smtClean="0"/>
              <a:t>Poskytnutie „jazyka“ na popísanie testu </a:t>
            </a:r>
          </a:p>
          <a:p>
            <a:pPr lvl="1"/>
            <a:r>
              <a:rPr lang="sk-SK" dirty="0" smtClean="0"/>
              <a:t>Napríklad </a:t>
            </a:r>
            <a:r>
              <a:rPr lang="sk-SK" dirty="0" err="1" smtClean="0"/>
              <a:t>predgenerovaný</a:t>
            </a:r>
            <a:r>
              <a:rPr lang="sk-SK" dirty="0" smtClean="0"/>
              <a:t> </a:t>
            </a:r>
            <a:r>
              <a:rPr lang="sk-SK" dirty="0" err="1" smtClean="0"/>
              <a:t>selenium</a:t>
            </a:r>
            <a:r>
              <a:rPr lang="sk-SK" dirty="0" smtClean="0"/>
              <a:t> test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35</a:t>
            </a:fld>
            <a:endParaRPr lang="sk-SK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Iteratívny vývoj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Podpora  synchronizácie</a:t>
            </a:r>
          </a:p>
          <a:p>
            <a:r>
              <a:rPr lang="sk-SK" dirty="0" smtClean="0"/>
              <a:t>Všetky </a:t>
            </a:r>
            <a:r>
              <a:rPr lang="sk-SK" dirty="0" err="1" smtClean="0"/>
              <a:t>business</a:t>
            </a:r>
            <a:r>
              <a:rPr lang="sk-SK" dirty="0" smtClean="0"/>
              <a:t> zmeny by mali </a:t>
            </a:r>
            <a:r>
              <a:rPr lang="sk-SK" dirty="0" err="1" smtClean="0"/>
              <a:t>ist</a:t>
            </a:r>
            <a:r>
              <a:rPr lang="sk-SK" dirty="0" smtClean="0"/>
              <a:t> cez model, ostatné </a:t>
            </a:r>
            <a:r>
              <a:rPr lang="sk-SK" dirty="0" err="1" smtClean="0"/>
              <a:t>napriamo</a:t>
            </a:r>
            <a:r>
              <a:rPr lang="sk-SK" dirty="0" smtClean="0"/>
              <a:t> do aplikácie</a:t>
            </a:r>
          </a:p>
          <a:p>
            <a:r>
              <a:rPr lang="sk-SK" dirty="0" smtClean="0"/>
              <a:t>Podpora agilných metodík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2C51-E95A-4727-B320-B12BC4752920}" type="slidenum">
              <a:rPr lang="sk-SK" smtClean="0"/>
              <a:pPr/>
              <a:t>36</a:t>
            </a:fld>
            <a:endParaRPr lang="sk-S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DSD_v_TMobile_v0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MDSD_v_TMobile_v0_2</Template>
  <TotalTime>3806</TotalTime>
  <Words>1889</Words>
  <Application>Microsoft Office PowerPoint</Application>
  <PresentationFormat>On-screen Show (4:3)</PresentationFormat>
  <Paragraphs>330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MDSD_v_TMobile_v0_2</vt:lpstr>
      <vt:lpstr>Modelom riadený vývoj</vt:lpstr>
      <vt:lpstr>Program</vt:lpstr>
      <vt:lpstr>Motivácia</vt:lpstr>
      <vt:lpstr>Proces vývoja SW</vt:lpstr>
      <vt:lpstr>Tok informácií v procese vývoja</vt:lpstr>
      <vt:lpstr>Transformácie informácií vo vývoji</vt:lpstr>
      <vt:lpstr>História vývoja abstrakcie</vt:lpstr>
      <vt:lpstr>Vyspelé aplikačné frameworky</vt:lpstr>
      <vt:lpstr>Čo umožňuje modelovanie (oproti AFW)</vt:lpstr>
      <vt:lpstr>Použitie modelu</vt:lpstr>
      <vt:lpstr>Zavrhnutie MDA</vt:lpstr>
      <vt:lpstr>JOK FW 2 /Java Tec</vt:lpstr>
      <vt:lpstr>Nová výzva</vt:lpstr>
      <vt:lpstr>Požiadavky na riešenie - zákazník</vt:lpstr>
      <vt:lpstr>Požiadavky na riešenie - SW firma</vt:lpstr>
      <vt:lpstr>Analýza vývojového cyklu</vt:lpstr>
      <vt:lpstr>vývojový cyklus – implementácia</vt:lpstr>
      <vt:lpstr>vývojový cyklus – testovanie</vt:lpstr>
      <vt:lpstr>Princípy riešenia I</vt:lpstr>
      <vt:lpstr>Princípy riešenia II</vt:lpstr>
      <vt:lpstr>Princíp riešenia III</vt:lpstr>
      <vt:lpstr>Továreň na výrobu tovární</vt:lpstr>
      <vt:lpstr>Továreň na výrobu aplikácii -A4C modeler</vt:lpstr>
      <vt:lpstr>Továreň na výrobu aplikácii -A4C modeler</vt:lpstr>
      <vt:lpstr>Iné vlastnosti</vt:lpstr>
      <vt:lpstr>Ukážka práce s modelerom</vt:lpstr>
      <vt:lpstr>Analýza - UML</vt:lpstr>
      <vt:lpstr>Modelovanie obrazoviek</vt:lpstr>
      <vt:lpstr>Rapid application development</vt:lpstr>
      <vt:lpstr>Výstupy</vt:lpstr>
      <vt:lpstr>Návrh architektúry I</vt:lpstr>
      <vt:lpstr>Návrh architektúry II</vt:lpstr>
      <vt:lpstr>Návrh architektúry III</vt:lpstr>
      <vt:lpstr>Implementácia</vt:lpstr>
      <vt:lpstr>Testovanie</vt:lpstr>
      <vt:lpstr>Iteratívny vývoj</vt:lpstr>
    </vt:vector>
  </TitlesOfParts>
  <Company>Softec s.r.o.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MDSD v TMSK</dc:title>
  <dc:creator>Peter Grec</dc:creator>
  <cp:lastModifiedBy>Peter Grec</cp:lastModifiedBy>
  <cp:revision>105</cp:revision>
  <dcterms:created xsi:type="dcterms:W3CDTF">2010-05-21T10:09:44Z</dcterms:created>
  <dcterms:modified xsi:type="dcterms:W3CDTF">2011-10-11T09:37:53Z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oject">
    <vt:lpwstr>2.0.0</vt:lpwstr>
  </property>
</Properties>
</file>