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8A87A34-81AB-432B-8DAE-1953F412C126}" type="datetimeFigureOut">
              <a:rPr lang="en-US" dirty="0"/>
              <a:t>5/18/2021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447191" y="2824269"/>
            <a:ext cx="4645152" cy="2644457"/>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412362" y="2821491"/>
            <a:ext cx="4645152" cy="2637371"/>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8A87A34-81AB-432B-8DAE-1953F412C126}" type="datetimeFigureOut">
              <a:rPr lang="en-US" dirty="0"/>
              <a:t>5/18/2021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5/18/2021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5/18/2021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ідзаголовок 2">
            <a:extLst>
              <a:ext uri="{FF2B5EF4-FFF2-40B4-BE49-F238E27FC236}">
                <a16:creationId xmlns:a16="http://schemas.microsoft.com/office/drawing/2014/main" id="{9DFB90B2-B768-452D-B510-A945963BCEB4}"/>
              </a:ext>
            </a:extLst>
          </p:cNvPr>
          <p:cNvSpPr>
            <a:spLocks noGrp="1"/>
          </p:cNvSpPr>
          <p:nvPr>
            <p:ph type="subTitle" idx="1"/>
          </p:nvPr>
        </p:nvSpPr>
        <p:spPr>
          <a:xfrm>
            <a:off x="2417777" y="0"/>
            <a:ext cx="8637072" cy="595223"/>
          </a:xfrm>
        </p:spPr>
        <p:txBody>
          <a:bodyPr>
            <a:normAutofit/>
          </a:bodyPr>
          <a:lstStyle/>
          <a:p>
            <a:pPr algn="ctr"/>
            <a:r>
              <a:rPr lang="en-US" b="1" dirty="0">
                <a:latin typeface="Times New Roman" panose="02020603050405020304" pitchFamily="18" charset="0"/>
                <a:cs typeface="Times New Roman" panose="02020603050405020304" pitchFamily="18" charset="0"/>
              </a:rPr>
              <a:t>Comenius university in Bratislava</a:t>
            </a:r>
            <a:endParaRPr lang="uk-UA"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8FE03A1-308F-4C82-A93A-689B6F4839CA}"/>
              </a:ext>
            </a:extLst>
          </p:cNvPr>
          <p:cNvSpPr txBox="1"/>
          <p:nvPr/>
        </p:nvSpPr>
        <p:spPr>
          <a:xfrm>
            <a:off x="10528184" y="5050173"/>
            <a:ext cx="2265027" cy="923330"/>
          </a:xfrm>
          <a:prstGeom prst="rect">
            <a:avLst/>
          </a:prstGeom>
          <a:noFill/>
        </p:spPr>
        <p:txBody>
          <a:bodyPr wrap="square" rtlCol="0">
            <a:spAutoFit/>
          </a:bodyPr>
          <a:lstStyle/>
          <a:p>
            <a:r>
              <a:rPr lang="en-US" dirty="0"/>
              <a:t>Created by:</a:t>
            </a:r>
          </a:p>
          <a:p>
            <a:r>
              <a:rPr lang="en-US" dirty="0"/>
              <a:t>Nazar Beiar</a:t>
            </a:r>
          </a:p>
          <a:p>
            <a:r>
              <a:rPr lang="en-US" dirty="0"/>
              <a:t>Artem Zhydkov</a:t>
            </a:r>
            <a:endParaRPr lang="uk-UA" dirty="0"/>
          </a:p>
        </p:txBody>
      </p:sp>
      <p:sp>
        <p:nvSpPr>
          <p:cNvPr id="6" name="TextBox 5">
            <a:extLst>
              <a:ext uri="{FF2B5EF4-FFF2-40B4-BE49-F238E27FC236}">
                <a16:creationId xmlns:a16="http://schemas.microsoft.com/office/drawing/2014/main" id="{3D4C9A19-8229-446E-88E5-CFD5BC7A15D1}"/>
              </a:ext>
            </a:extLst>
          </p:cNvPr>
          <p:cNvSpPr txBox="1"/>
          <p:nvPr/>
        </p:nvSpPr>
        <p:spPr>
          <a:xfrm>
            <a:off x="4198643" y="411911"/>
            <a:ext cx="4924338" cy="307777"/>
          </a:xfrm>
          <a:prstGeom prst="rect">
            <a:avLst/>
          </a:prstGeom>
          <a:noFill/>
        </p:spPr>
        <p:txBody>
          <a:bodyPr wrap="square" rtlCol="0">
            <a:spAutoFit/>
          </a:bodyPr>
          <a:lstStyle/>
          <a:p>
            <a:pPr algn="ctr"/>
            <a:r>
              <a:rPr lang="en-US" sz="1400" dirty="0"/>
              <a:t>Informatics and Society</a:t>
            </a:r>
            <a:endParaRPr lang="uk-UA" sz="1400" dirty="0"/>
          </a:p>
        </p:txBody>
      </p:sp>
      <p:sp>
        <p:nvSpPr>
          <p:cNvPr id="7" name="TextBox 6">
            <a:extLst>
              <a:ext uri="{FF2B5EF4-FFF2-40B4-BE49-F238E27FC236}">
                <a16:creationId xmlns:a16="http://schemas.microsoft.com/office/drawing/2014/main" id="{C6CCE809-1125-4406-9CAC-F29FDB1FB811}"/>
              </a:ext>
            </a:extLst>
          </p:cNvPr>
          <p:cNvSpPr txBox="1"/>
          <p:nvPr/>
        </p:nvSpPr>
        <p:spPr>
          <a:xfrm>
            <a:off x="3628192" y="3059668"/>
            <a:ext cx="6065240" cy="369332"/>
          </a:xfrm>
          <a:prstGeom prst="rect">
            <a:avLst/>
          </a:prstGeom>
          <a:noFill/>
        </p:spPr>
        <p:txBody>
          <a:bodyPr wrap="square" rtlCol="0">
            <a:spAutoFit/>
          </a:bodyPr>
          <a:lstStyle/>
          <a:p>
            <a:r>
              <a:rPr lang="de-DE" dirty="0"/>
              <a:t>COVID</a:t>
            </a:r>
            <a:r>
              <a:rPr lang="en-US" dirty="0"/>
              <a:t>-19 and healthcare information technologies in Ukraine</a:t>
            </a:r>
            <a:endParaRPr lang="uk-UA" dirty="0"/>
          </a:p>
        </p:txBody>
      </p:sp>
    </p:spTree>
    <p:extLst>
      <p:ext uri="{BB962C8B-B14F-4D97-AF65-F5344CB8AC3E}">
        <p14:creationId xmlns:p14="http://schemas.microsoft.com/office/powerpoint/2010/main" val="546873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D39EB0-56D0-4EB0-93C1-68AD0D7C751C}"/>
              </a:ext>
            </a:extLst>
          </p:cNvPr>
          <p:cNvSpPr>
            <a:spLocks noGrp="1"/>
          </p:cNvSpPr>
          <p:nvPr>
            <p:ph type="title"/>
          </p:nvPr>
        </p:nvSpPr>
        <p:spPr>
          <a:xfrm>
            <a:off x="1464968" y="1291121"/>
            <a:ext cx="9603275" cy="402459"/>
          </a:xfrm>
        </p:spPr>
        <p:txBody>
          <a:bodyPr>
            <a:normAutofit/>
          </a:bodyPr>
          <a:lstStyle/>
          <a:p>
            <a:r>
              <a:rPr lang="de-DE" sz="1600" dirty="0">
                <a:latin typeface="Times New Roman" panose="02020603050405020304" pitchFamily="18" charset="0"/>
                <a:cs typeface="Times New Roman" panose="02020603050405020304" pitchFamily="18" charset="0"/>
              </a:rPr>
              <a:t>Emergance of application „Diy VDOMA“</a:t>
            </a:r>
            <a:endParaRPr lang="uk-UA" sz="1600" dirty="0">
              <a:latin typeface="Times New Roman" panose="02020603050405020304" pitchFamily="18" charset="0"/>
              <a:cs typeface="Times New Roman" panose="02020603050405020304" pitchFamily="18" charset="0"/>
            </a:endParaRPr>
          </a:p>
        </p:txBody>
      </p:sp>
      <p:sp>
        <p:nvSpPr>
          <p:cNvPr id="7" name="Місце для вмісту 6">
            <a:extLst>
              <a:ext uri="{FF2B5EF4-FFF2-40B4-BE49-F238E27FC236}">
                <a16:creationId xmlns:a16="http://schemas.microsoft.com/office/drawing/2014/main" id="{CCD0925B-6238-4A8D-A4A8-72455594502D}"/>
              </a:ext>
            </a:extLst>
          </p:cNvPr>
          <p:cNvSpPr>
            <a:spLocks noGrp="1"/>
          </p:cNvSpPr>
          <p:nvPr>
            <p:ph idx="1"/>
          </p:nvPr>
        </p:nvSpPr>
        <p:spPr>
          <a:xfrm>
            <a:off x="1921079" y="5466317"/>
            <a:ext cx="3638986" cy="340672"/>
          </a:xfrm>
        </p:spPr>
        <p:txBody>
          <a:bodyPr>
            <a:normAutofit fontScale="70000" lnSpcReduction="20000"/>
          </a:bodyPr>
          <a:lstStyle/>
          <a:p>
            <a:pPr marL="0" indent="0">
              <a:buNone/>
            </a:pPr>
            <a:r>
              <a:rPr lang="en-US" dirty="0"/>
              <a:t>Ukraine's’ unsavoury statistics with COVID</a:t>
            </a:r>
            <a:r>
              <a:rPr lang="uk-UA" dirty="0"/>
              <a:t> - 19</a:t>
            </a:r>
          </a:p>
        </p:txBody>
      </p:sp>
      <p:pic>
        <p:nvPicPr>
          <p:cNvPr id="9" name="Рисунок 8">
            <a:extLst>
              <a:ext uri="{FF2B5EF4-FFF2-40B4-BE49-F238E27FC236}">
                <a16:creationId xmlns:a16="http://schemas.microsoft.com/office/drawing/2014/main" id="{8D009E44-F978-4B0F-9FA0-49663972587F}"/>
              </a:ext>
            </a:extLst>
          </p:cNvPr>
          <p:cNvPicPr>
            <a:picLocks noChangeAspect="1"/>
          </p:cNvPicPr>
          <p:nvPr/>
        </p:nvPicPr>
        <p:blipFill>
          <a:blip r:embed="rId2"/>
          <a:stretch>
            <a:fillRect/>
          </a:stretch>
        </p:blipFill>
        <p:spPr>
          <a:xfrm>
            <a:off x="1416470" y="1965384"/>
            <a:ext cx="4522935" cy="3400265"/>
          </a:xfrm>
          <a:prstGeom prst="rect">
            <a:avLst/>
          </a:prstGeom>
        </p:spPr>
      </p:pic>
      <p:pic>
        <p:nvPicPr>
          <p:cNvPr id="1026" name="Picture 2" descr="Додаток «Дій вдома» і стандарти захисту персональних даних – коментар  експерта Ради Європи | Громадський Простір">
            <a:extLst>
              <a:ext uri="{FF2B5EF4-FFF2-40B4-BE49-F238E27FC236}">
                <a16:creationId xmlns:a16="http://schemas.microsoft.com/office/drawing/2014/main" id="{6ACFFE23-84E9-4494-8888-0E1E0E259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928" y="2299149"/>
            <a:ext cx="3549236" cy="2464270"/>
          </a:xfrm>
          <a:prstGeom prst="rect">
            <a:avLst/>
          </a:prstGeom>
          <a:noFill/>
          <a:extLst>
            <a:ext uri="{909E8E84-426E-40DD-AFC4-6F175D3DCCD1}">
              <a14:hiddenFill xmlns:a14="http://schemas.microsoft.com/office/drawing/2010/main">
                <a:solidFill>
                  <a:srgbClr val="FFFFFF"/>
                </a:solidFill>
              </a14:hiddenFill>
            </a:ext>
          </a:extLst>
        </p:spPr>
      </p:pic>
      <p:sp>
        <p:nvSpPr>
          <p:cNvPr id="11" name="Місце для вмісту 6">
            <a:extLst>
              <a:ext uri="{FF2B5EF4-FFF2-40B4-BE49-F238E27FC236}">
                <a16:creationId xmlns:a16="http://schemas.microsoft.com/office/drawing/2014/main" id="{FE037865-DB66-407D-AE1C-D7CAF8A0CD07}"/>
              </a:ext>
            </a:extLst>
          </p:cNvPr>
          <p:cNvSpPr txBox="1">
            <a:spLocks/>
          </p:cNvSpPr>
          <p:nvPr/>
        </p:nvSpPr>
        <p:spPr>
          <a:xfrm>
            <a:off x="6561588" y="5496568"/>
            <a:ext cx="3638986" cy="340672"/>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uk-UA" dirty="0"/>
          </a:p>
        </p:txBody>
      </p:sp>
      <p:sp>
        <p:nvSpPr>
          <p:cNvPr id="10" name="TextBox 9">
            <a:extLst>
              <a:ext uri="{FF2B5EF4-FFF2-40B4-BE49-F238E27FC236}">
                <a16:creationId xmlns:a16="http://schemas.microsoft.com/office/drawing/2014/main" id="{FA9A6F45-9737-4610-BD42-6D75B79C8078}"/>
              </a:ext>
            </a:extLst>
          </p:cNvPr>
          <p:cNvSpPr txBox="1"/>
          <p:nvPr/>
        </p:nvSpPr>
        <p:spPr>
          <a:xfrm>
            <a:off x="7935370" y="5259897"/>
            <a:ext cx="1946245" cy="369332"/>
          </a:xfrm>
          <a:prstGeom prst="rect">
            <a:avLst/>
          </a:prstGeom>
          <a:noFill/>
        </p:spPr>
        <p:txBody>
          <a:bodyPr wrap="square" rtlCol="0">
            <a:spAutoFit/>
          </a:bodyPr>
          <a:lstStyle/>
          <a:p>
            <a:r>
              <a:rPr lang="en-US" dirty="0"/>
              <a:t>Privacy or health?</a:t>
            </a:r>
            <a:endParaRPr lang="uk-UA" dirty="0"/>
          </a:p>
        </p:txBody>
      </p:sp>
    </p:spTree>
    <p:extLst>
      <p:ext uri="{BB962C8B-B14F-4D97-AF65-F5344CB8AC3E}">
        <p14:creationId xmlns:p14="http://schemas.microsoft.com/office/powerpoint/2010/main" val="209206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par>
                          <p:cTn id="11" fill="hold">
                            <p:stCondLst>
                              <p:cond delay="500"/>
                            </p:stCondLst>
                            <p:childTnLst>
                              <p:par>
                                <p:cTn id="12" presetID="45" presetClass="entr" presetSubtype="0"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1000"/>
                                        <p:tgtEl>
                                          <p:spTgt spid="1026"/>
                                        </p:tgtEl>
                                      </p:cBhvr>
                                    </p:animEffect>
                                    <p:anim calcmode="lin" valueType="num">
                                      <p:cBhvr>
                                        <p:cTn id="15" dur="1000" fill="hold"/>
                                        <p:tgtEl>
                                          <p:spTgt spid="1026"/>
                                        </p:tgtEl>
                                        <p:attrNameLst>
                                          <p:attrName>ppt_w</p:attrName>
                                        </p:attrNameLst>
                                      </p:cBhvr>
                                      <p:tavLst>
                                        <p:tav tm="0" fmla="#ppt_w*sin(2.5*pi*$)">
                                          <p:val>
                                            <p:fltVal val="0"/>
                                          </p:val>
                                        </p:tav>
                                        <p:tav tm="100000">
                                          <p:val>
                                            <p:fltVal val="1"/>
                                          </p:val>
                                        </p:tav>
                                      </p:tavLst>
                                    </p:anim>
                                    <p:anim calcmode="lin" valueType="num">
                                      <p:cBhvr>
                                        <p:cTn id="16" dur="1000" fill="hold"/>
                                        <p:tgtEl>
                                          <p:spTgt spid="1026"/>
                                        </p:tgtEl>
                                        <p:attrNameLst>
                                          <p:attrName>ppt_h</p:attrName>
                                        </p:attrNameLst>
                                      </p:cBhvr>
                                      <p:tavLst>
                                        <p:tav tm="0">
                                          <p:val>
                                            <p:strVal val="#ppt_h"/>
                                          </p:val>
                                        </p:tav>
                                        <p:tav tm="100000">
                                          <p:val>
                                            <p:strVal val="#ppt_h"/>
                                          </p:val>
                                        </p:tav>
                                      </p:tavLst>
                                    </p:anim>
                                  </p:childTnLst>
                                </p:cTn>
                              </p:par>
                            </p:childTnLst>
                          </p:cTn>
                        </p:par>
                        <p:par>
                          <p:cTn id="17" fill="hold">
                            <p:stCondLst>
                              <p:cond delay="1500"/>
                            </p:stCondLst>
                            <p:childTnLst>
                              <p:par>
                                <p:cTn id="18" presetID="45"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ppt_w</p:attrName>
                                        </p:attrNameLst>
                                      </p:cBhvr>
                                      <p:tavLst>
                                        <p:tav tm="0" fmla="#ppt_w*sin(2.5*pi*$)">
                                          <p:val>
                                            <p:fltVal val="0"/>
                                          </p:val>
                                        </p:tav>
                                        <p:tav tm="100000">
                                          <p:val>
                                            <p:fltVal val="1"/>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CF1BAC-3386-43DF-9579-0CC60F8643BF}"/>
              </a:ext>
            </a:extLst>
          </p:cNvPr>
          <p:cNvSpPr>
            <a:spLocks noGrp="1"/>
          </p:cNvSpPr>
          <p:nvPr>
            <p:ph type="title"/>
          </p:nvPr>
        </p:nvSpPr>
        <p:spPr>
          <a:xfrm>
            <a:off x="4525412" y="1367826"/>
            <a:ext cx="4002727" cy="324981"/>
          </a:xfrm>
        </p:spPr>
        <p:txBody>
          <a:bodyPr>
            <a:noAutofit/>
          </a:bodyPr>
          <a:lstStyle/>
          <a:p>
            <a:r>
              <a:rPr lang="en-US" sz="1600" dirty="0">
                <a:latin typeface="Times New Roman" panose="02020603050405020304" pitchFamily="18" charset="0"/>
                <a:cs typeface="Times New Roman" panose="02020603050405020304" pitchFamily="18" charset="0"/>
              </a:rPr>
              <a:t>Workflow of the application</a:t>
            </a:r>
            <a:endParaRPr lang="uk-UA" sz="1600" dirty="0">
              <a:latin typeface="Times New Roman" panose="02020603050405020304" pitchFamily="18" charset="0"/>
              <a:cs typeface="Times New Roman" panose="02020603050405020304" pitchFamily="18" charset="0"/>
            </a:endParaRPr>
          </a:p>
        </p:txBody>
      </p:sp>
      <p:pic>
        <p:nvPicPr>
          <p:cNvPr id="4" name="Picture 1" descr="Дій вдома»: Минцифры запустило приложение для контроля за соблюдением  обсервации при COVID-19 | gagadget.com">
            <a:extLst>
              <a:ext uri="{FF2B5EF4-FFF2-40B4-BE49-F238E27FC236}">
                <a16:creationId xmlns:a16="http://schemas.microsoft.com/office/drawing/2014/main" id="{C99146D2-7C57-402B-8432-801CD9FB0430}"/>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rcRect t="11453" b="13742"/>
          <a:stretch/>
        </p:blipFill>
        <p:spPr bwMode="auto">
          <a:xfrm>
            <a:off x="333440" y="2049135"/>
            <a:ext cx="2147298" cy="3449638"/>
          </a:xfrm>
          <a:prstGeom prst="rect">
            <a:avLst/>
          </a:prstGeom>
          <a:noFill/>
          <a:ln>
            <a:noFill/>
          </a:ln>
          <a:extLst>
            <a:ext uri="{53640926-AAD7-44D8-BBD7-CCE9431645EC}">
              <a14:shadowObscured xmlns:a14="http://schemas.microsoft.com/office/drawing/2010/main"/>
            </a:ext>
          </a:extLst>
        </p:spPr>
      </p:pic>
      <p:pic>
        <p:nvPicPr>
          <p:cNvPr id="5" name="Picture 2" descr="Кабмин рассказал, как пользоваться приложением «Дій вдома» | Информатор Tech">
            <a:extLst>
              <a:ext uri="{FF2B5EF4-FFF2-40B4-BE49-F238E27FC236}">
                <a16:creationId xmlns:a16="http://schemas.microsoft.com/office/drawing/2014/main" id="{3D717140-E39C-4485-B17B-51CE49D6B8E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358034" y="2049135"/>
            <a:ext cx="2231690" cy="3449638"/>
          </a:xfrm>
          <a:prstGeom prst="rect">
            <a:avLst/>
          </a:prstGeom>
          <a:noFill/>
          <a:ln>
            <a:noFill/>
          </a:ln>
        </p:spPr>
      </p:pic>
      <p:pic>
        <p:nvPicPr>
          <p:cNvPr id="6" name="Picture 4" descr="Дій вдома» не діє: запорожанка рассказала про ошибки в работе  государственного приложения для контроля самоизоляции — «IPnews»">
            <a:extLst>
              <a:ext uri="{FF2B5EF4-FFF2-40B4-BE49-F238E27FC236}">
                <a16:creationId xmlns:a16="http://schemas.microsoft.com/office/drawing/2014/main" id="{1FF5488F-A666-45DE-A127-A0C8EAF8164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26776" y="2049135"/>
            <a:ext cx="2363117" cy="3449638"/>
          </a:xfrm>
          <a:prstGeom prst="rect">
            <a:avLst/>
          </a:prstGeom>
          <a:noFill/>
          <a:ln>
            <a:noFill/>
          </a:ln>
        </p:spPr>
      </p:pic>
      <p:pic>
        <p:nvPicPr>
          <p:cNvPr id="7" name="Picture 5" descr="Як працює додаток &quot;Дій вдома&quot; - історія українки, яка повернулася з Європи  і потрапила на обсервацію | iod.media">
            <a:extLst>
              <a:ext uri="{FF2B5EF4-FFF2-40B4-BE49-F238E27FC236}">
                <a16:creationId xmlns:a16="http://schemas.microsoft.com/office/drawing/2014/main" id="{A87FEDDF-2D5D-49E9-A1E8-EEB0211D2F7E}"/>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67189" y="2049136"/>
            <a:ext cx="2231689" cy="3449637"/>
          </a:xfrm>
          <a:prstGeom prst="rect">
            <a:avLst/>
          </a:prstGeom>
          <a:noFill/>
          <a:ln>
            <a:noFill/>
          </a:ln>
        </p:spPr>
      </p:pic>
      <p:sp>
        <p:nvSpPr>
          <p:cNvPr id="8" name="TextBox 7">
            <a:extLst>
              <a:ext uri="{FF2B5EF4-FFF2-40B4-BE49-F238E27FC236}">
                <a16:creationId xmlns:a16="http://schemas.microsoft.com/office/drawing/2014/main" id="{3FCD95FD-4B73-4333-A839-8DA9683A3EA6}"/>
              </a:ext>
            </a:extLst>
          </p:cNvPr>
          <p:cNvSpPr txBox="1"/>
          <p:nvPr/>
        </p:nvSpPr>
        <p:spPr>
          <a:xfrm>
            <a:off x="-36993" y="5498773"/>
            <a:ext cx="2729575" cy="369332"/>
          </a:xfrm>
          <a:prstGeom prst="rect">
            <a:avLst/>
          </a:prstGeom>
          <a:noFill/>
        </p:spPr>
        <p:txBody>
          <a:bodyPr wrap="square" rtlCol="0">
            <a:spAutoFit/>
          </a:bodyPr>
          <a:lstStyle/>
          <a:p>
            <a:r>
              <a:rPr lang="en-US" dirty="0"/>
              <a:t>24-hour window for arrival</a:t>
            </a:r>
            <a:endParaRPr lang="uk-UA" dirty="0"/>
          </a:p>
        </p:txBody>
      </p:sp>
      <p:sp>
        <p:nvSpPr>
          <p:cNvPr id="9" name="TextBox 8">
            <a:extLst>
              <a:ext uri="{FF2B5EF4-FFF2-40B4-BE49-F238E27FC236}">
                <a16:creationId xmlns:a16="http://schemas.microsoft.com/office/drawing/2014/main" id="{786CBF42-976A-4217-B543-050134E9C3E6}"/>
              </a:ext>
            </a:extLst>
          </p:cNvPr>
          <p:cNvSpPr txBox="1"/>
          <p:nvPr/>
        </p:nvSpPr>
        <p:spPr>
          <a:xfrm>
            <a:off x="3298278" y="5494368"/>
            <a:ext cx="2578645" cy="369332"/>
          </a:xfrm>
          <a:prstGeom prst="rect">
            <a:avLst/>
          </a:prstGeom>
          <a:noFill/>
        </p:spPr>
        <p:txBody>
          <a:bodyPr wrap="square" rtlCol="0">
            <a:spAutoFit/>
          </a:bodyPr>
          <a:lstStyle/>
          <a:p>
            <a:pPr algn="ctr"/>
            <a:r>
              <a:rPr lang="en-US" dirty="0"/>
              <a:t>AI facial recognition</a:t>
            </a:r>
            <a:endParaRPr lang="uk-UA" dirty="0"/>
          </a:p>
        </p:txBody>
      </p:sp>
      <p:sp>
        <p:nvSpPr>
          <p:cNvPr id="10" name="TextBox 9">
            <a:extLst>
              <a:ext uri="{FF2B5EF4-FFF2-40B4-BE49-F238E27FC236}">
                <a16:creationId xmlns:a16="http://schemas.microsoft.com/office/drawing/2014/main" id="{31F417F2-6D35-4835-98F3-12E15DCD6F97}"/>
              </a:ext>
            </a:extLst>
          </p:cNvPr>
          <p:cNvSpPr txBox="1"/>
          <p:nvPr/>
        </p:nvSpPr>
        <p:spPr>
          <a:xfrm>
            <a:off x="6419011" y="5494368"/>
            <a:ext cx="2578645" cy="369332"/>
          </a:xfrm>
          <a:prstGeom prst="rect">
            <a:avLst/>
          </a:prstGeom>
          <a:noFill/>
        </p:spPr>
        <p:txBody>
          <a:bodyPr wrap="square" rtlCol="0">
            <a:spAutoFit/>
          </a:bodyPr>
          <a:lstStyle/>
          <a:p>
            <a:pPr algn="ctr"/>
            <a:r>
              <a:rPr lang="en-US" dirty="0"/>
              <a:t>Two-week countdown</a:t>
            </a:r>
            <a:endParaRPr lang="uk-UA" dirty="0"/>
          </a:p>
        </p:txBody>
      </p:sp>
      <p:sp>
        <p:nvSpPr>
          <p:cNvPr id="11" name="TextBox 10">
            <a:extLst>
              <a:ext uri="{FF2B5EF4-FFF2-40B4-BE49-F238E27FC236}">
                <a16:creationId xmlns:a16="http://schemas.microsoft.com/office/drawing/2014/main" id="{1FF2D696-9AF8-4986-844D-5923148ECEEA}"/>
              </a:ext>
            </a:extLst>
          </p:cNvPr>
          <p:cNvSpPr txBox="1"/>
          <p:nvPr/>
        </p:nvSpPr>
        <p:spPr>
          <a:xfrm>
            <a:off x="9539744" y="5494368"/>
            <a:ext cx="2578645" cy="369332"/>
          </a:xfrm>
          <a:prstGeom prst="rect">
            <a:avLst/>
          </a:prstGeom>
          <a:noFill/>
        </p:spPr>
        <p:txBody>
          <a:bodyPr wrap="square" rtlCol="0">
            <a:spAutoFit/>
          </a:bodyPr>
          <a:lstStyle/>
          <a:p>
            <a:pPr algn="ctr"/>
            <a:r>
              <a:rPr lang="en-US" dirty="0"/>
              <a:t>Finish</a:t>
            </a:r>
            <a:endParaRPr lang="uk-UA" dirty="0"/>
          </a:p>
        </p:txBody>
      </p:sp>
    </p:spTree>
    <p:extLst>
      <p:ext uri="{BB962C8B-B14F-4D97-AF65-F5344CB8AC3E}">
        <p14:creationId xmlns:p14="http://schemas.microsoft.com/office/powerpoint/2010/main" val="100490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750"/>
                                        <p:tgtEl>
                                          <p:spTgt spid="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750"/>
                                        <p:tgtEl>
                                          <p:spTgt spid="10"/>
                                        </p:tgtEl>
                                      </p:cBhvr>
                                    </p:animEffect>
                                  </p:childTnLst>
                                </p:cTn>
                              </p:par>
                            </p:childTnLst>
                          </p:cTn>
                        </p:par>
                        <p:par>
                          <p:cTn id="28" fill="hold">
                            <p:stCondLst>
                              <p:cond delay="2250"/>
                            </p:stCondLst>
                            <p:childTnLst>
                              <p:par>
                                <p:cTn id="29" presetID="31"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fltVal val="0"/>
                                          </p:val>
                                        </p:tav>
                                        <p:tav tm="100000">
                                          <p:val>
                                            <p:strVal val="#ppt_w"/>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style.rotation</p:attrName>
                                        </p:attrNameLst>
                                      </p:cBhvr>
                                      <p:tavLst>
                                        <p:tav tm="0">
                                          <p:val>
                                            <p:fltVal val="90"/>
                                          </p:val>
                                        </p:tav>
                                        <p:tav tm="100000">
                                          <p:val>
                                            <p:fltVal val="0"/>
                                          </p:val>
                                        </p:tav>
                                      </p:tavLst>
                                    </p:anim>
                                    <p:animEffect transition="in" filter="fade">
                                      <p:cBhvr>
                                        <p:cTn id="4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9F8041-48EA-4D54-B0B9-C33DF781B30D}"/>
              </a:ext>
            </a:extLst>
          </p:cNvPr>
          <p:cNvSpPr>
            <a:spLocks noGrp="1"/>
          </p:cNvSpPr>
          <p:nvPr>
            <p:ph type="title"/>
          </p:nvPr>
        </p:nvSpPr>
        <p:spPr>
          <a:xfrm>
            <a:off x="5044577" y="1481284"/>
            <a:ext cx="2992075" cy="269270"/>
          </a:xfrm>
        </p:spPr>
        <p:txBody>
          <a:bodyPr>
            <a:noAutofit/>
          </a:bodyPr>
          <a:lstStyle/>
          <a:p>
            <a:r>
              <a:rPr lang="en-US" sz="1600" dirty="0">
                <a:latin typeface="Times New Roman" panose="02020603050405020304" pitchFamily="18" charset="0"/>
                <a:cs typeface="Times New Roman" panose="02020603050405020304" pitchFamily="18" charset="0"/>
              </a:rPr>
              <a:t>Population reception</a:t>
            </a:r>
            <a:endParaRPr lang="uk-UA" sz="1600" dirty="0"/>
          </a:p>
        </p:txBody>
      </p:sp>
      <p:pic>
        <p:nvPicPr>
          <p:cNvPr id="4" name="Picture 7">
            <a:extLst>
              <a:ext uri="{FF2B5EF4-FFF2-40B4-BE49-F238E27FC236}">
                <a16:creationId xmlns:a16="http://schemas.microsoft.com/office/drawing/2014/main" id="{9CC0D6AA-7516-406A-89AB-29EB441CD78A}"/>
              </a:ext>
            </a:extLst>
          </p:cNvPr>
          <p:cNvPicPr>
            <a:picLocks noGrp="1"/>
          </p:cNvPicPr>
          <p:nvPr>
            <p:ph idx="1"/>
          </p:nvPr>
        </p:nvPicPr>
        <p:blipFill>
          <a:blip r:embed="rId2"/>
          <a:stretch>
            <a:fillRect/>
          </a:stretch>
        </p:blipFill>
        <p:spPr>
          <a:xfrm>
            <a:off x="5708121" y="2046444"/>
            <a:ext cx="3795793" cy="2765112"/>
          </a:xfrm>
          <a:prstGeom prst="rect">
            <a:avLst/>
          </a:prstGeom>
        </p:spPr>
      </p:pic>
      <p:sp>
        <p:nvSpPr>
          <p:cNvPr id="5" name="TextBox 4">
            <a:extLst>
              <a:ext uri="{FF2B5EF4-FFF2-40B4-BE49-F238E27FC236}">
                <a16:creationId xmlns:a16="http://schemas.microsoft.com/office/drawing/2014/main" id="{BEAEF2E5-8786-4B36-AAE9-6F99F53B825A}"/>
              </a:ext>
            </a:extLst>
          </p:cNvPr>
          <p:cNvSpPr txBox="1"/>
          <p:nvPr/>
        </p:nvSpPr>
        <p:spPr>
          <a:xfrm>
            <a:off x="5958168" y="4872749"/>
            <a:ext cx="3665989" cy="369332"/>
          </a:xfrm>
          <a:prstGeom prst="rect">
            <a:avLst/>
          </a:prstGeom>
          <a:noFill/>
        </p:spPr>
        <p:txBody>
          <a:bodyPr wrap="square" rtlCol="0">
            <a:spAutoFit/>
          </a:bodyPr>
          <a:lstStyle/>
          <a:p>
            <a:r>
              <a:rPr lang="en-US" dirty="0"/>
              <a:t>User rating for different platforms</a:t>
            </a:r>
            <a:endParaRPr lang="uk-UA" dirty="0"/>
          </a:p>
        </p:txBody>
      </p:sp>
      <p:sp>
        <p:nvSpPr>
          <p:cNvPr id="9" name="TextBox 8">
            <a:extLst>
              <a:ext uri="{FF2B5EF4-FFF2-40B4-BE49-F238E27FC236}">
                <a16:creationId xmlns:a16="http://schemas.microsoft.com/office/drawing/2014/main" id="{ADD9205B-60A6-478D-AAC4-4151E569AABF}"/>
              </a:ext>
            </a:extLst>
          </p:cNvPr>
          <p:cNvSpPr txBox="1"/>
          <p:nvPr/>
        </p:nvSpPr>
        <p:spPr>
          <a:xfrm>
            <a:off x="2187540" y="2274838"/>
            <a:ext cx="2969703" cy="2308324"/>
          </a:xfrm>
          <a:prstGeom prst="rect">
            <a:avLst/>
          </a:prstGeom>
          <a:noFill/>
        </p:spPr>
        <p:txBody>
          <a:bodyPr wrap="square" rtlCol="0">
            <a:spAutoFit/>
          </a:bodyPr>
          <a:lstStyle/>
          <a:p>
            <a:pPr algn="just"/>
            <a:r>
              <a:rPr lang="en-US" dirty="0"/>
              <a:t>According to the Ministry of Digital Transformation of Ukraine, as of the beginning of May 2020, more than 32,000 individuals in Ukraine used the mobile application "Act at Home" to control the self-isolation regime.</a:t>
            </a:r>
            <a:endParaRPr lang="uk-UA" dirty="0"/>
          </a:p>
        </p:txBody>
      </p:sp>
    </p:spTree>
    <p:extLst>
      <p:ext uri="{BB962C8B-B14F-4D97-AF65-F5344CB8AC3E}">
        <p14:creationId xmlns:p14="http://schemas.microsoft.com/office/powerpoint/2010/main" val="121352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90">
                                          <p:stCondLst>
                                            <p:cond delay="0"/>
                                          </p:stCondLst>
                                        </p:cTn>
                                        <p:tgtEl>
                                          <p:spTgt spid="4"/>
                                        </p:tgtEl>
                                      </p:cBhvr>
                                    </p:animEffect>
                                    <p:anim calcmode="lin" valueType="num">
                                      <p:cBhvr>
                                        <p:cTn id="8"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3" dur="13">
                                          <p:stCondLst>
                                            <p:cond delay="325"/>
                                          </p:stCondLst>
                                        </p:cTn>
                                        <p:tgtEl>
                                          <p:spTgt spid="4"/>
                                        </p:tgtEl>
                                      </p:cBhvr>
                                      <p:to x="100000" y="60000"/>
                                    </p:animScale>
                                    <p:animScale>
                                      <p:cBhvr>
                                        <p:cTn id="14" dur="83" decel="50000">
                                          <p:stCondLst>
                                            <p:cond delay="338"/>
                                          </p:stCondLst>
                                        </p:cTn>
                                        <p:tgtEl>
                                          <p:spTgt spid="4"/>
                                        </p:tgtEl>
                                      </p:cBhvr>
                                      <p:to x="100000" y="100000"/>
                                    </p:animScale>
                                    <p:animScale>
                                      <p:cBhvr>
                                        <p:cTn id="15" dur="13">
                                          <p:stCondLst>
                                            <p:cond delay="656"/>
                                          </p:stCondLst>
                                        </p:cTn>
                                        <p:tgtEl>
                                          <p:spTgt spid="4"/>
                                        </p:tgtEl>
                                      </p:cBhvr>
                                      <p:to x="100000" y="80000"/>
                                    </p:animScale>
                                    <p:animScale>
                                      <p:cBhvr>
                                        <p:cTn id="16" dur="83" decel="50000">
                                          <p:stCondLst>
                                            <p:cond delay="669"/>
                                          </p:stCondLst>
                                        </p:cTn>
                                        <p:tgtEl>
                                          <p:spTgt spid="4"/>
                                        </p:tgtEl>
                                      </p:cBhvr>
                                      <p:to x="100000" y="100000"/>
                                    </p:animScale>
                                    <p:animScale>
                                      <p:cBhvr>
                                        <p:cTn id="17" dur="13">
                                          <p:stCondLst>
                                            <p:cond delay="821"/>
                                          </p:stCondLst>
                                        </p:cTn>
                                        <p:tgtEl>
                                          <p:spTgt spid="4"/>
                                        </p:tgtEl>
                                      </p:cBhvr>
                                      <p:to x="100000" y="90000"/>
                                    </p:animScale>
                                    <p:animScale>
                                      <p:cBhvr>
                                        <p:cTn id="18" dur="83" decel="50000">
                                          <p:stCondLst>
                                            <p:cond delay="834"/>
                                          </p:stCondLst>
                                        </p:cTn>
                                        <p:tgtEl>
                                          <p:spTgt spid="4"/>
                                        </p:tgtEl>
                                      </p:cBhvr>
                                      <p:to x="100000" y="100000"/>
                                    </p:animScale>
                                    <p:animScale>
                                      <p:cBhvr>
                                        <p:cTn id="19" dur="13">
                                          <p:stCondLst>
                                            <p:cond delay="904"/>
                                          </p:stCondLst>
                                        </p:cTn>
                                        <p:tgtEl>
                                          <p:spTgt spid="4"/>
                                        </p:tgtEl>
                                      </p:cBhvr>
                                      <p:to x="100000" y="95000"/>
                                    </p:animScale>
                                    <p:animScale>
                                      <p:cBhvr>
                                        <p:cTn id="20" dur="83" decel="50000">
                                          <p:stCondLst>
                                            <p:cond delay="917"/>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90">
                                          <p:stCondLst>
                                            <p:cond delay="0"/>
                                          </p:stCondLst>
                                        </p:cTn>
                                        <p:tgtEl>
                                          <p:spTgt spid="5"/>
                                        </p:tgtEl>
                                      </p:cBhvr>
                                    </p:animEffect>
                                    <p:anim calcmode="lin" valueType="num">
                                      <p:cBhvr>
                                        <p:cTn id="24"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29" dur="13">
                                          <p:stCondLst>
                                            <p:cond delay="325"/>
                                          </p:stCondLst>
                                        </p:cTn>
                                        <p:tgtEl>
                                          <p:spTgt spid="5"/>
                                        </p:tgtEl>
                                      </p:cBhvr>
                                      <p:to x="100000" y="60000"/>
                                    </p:animScale>
                                    <p:animScale>
                                      <p:cBhvr>
                                        <p:cTn id="30" dur="83" decel="50000">
                                          <p:stCondLst>
                                            <p:cond delay="338"/>
                                          </p:stCondLst>
                                        </p:cTn>
                                        <p:tgtEl>
                                          <p:spTgt spid="5"/>
                                        </p:tgtEl>
                                      </p:cBhvr>
                                      <p:to x="100000" y="100000"/>
                                    </p:animScale>
                                    <p:animScale>
                                      <p:cBhvr>
                                        <p:cTn id="31" dur="13">
                                          <p:stCondLst>
                                            <p:cond delay="656"/>
                                          </p:stCondLst>
                                        </p:cTn>
                                        <p:tgtEl>
                                          <p:spTgt spid="5"/>
                                        </p:tgtEl>
                                      </p:cBhvr>
                                      <p:to x="100000" y="80000"/>
                                    </p:animScale>
                                    <p:animScale>
                                      <p:cBhvr>
                                        <p:cTn id="32" dur="83" decel="50000">
                                          <p:stCondLst>
                                            <p:cond delay="669"/>
                                          </p:stCondLst>
                                        </p:cTn>
                                        <p:tgtEl>
                                          <p:spTgt spid="5"/>
                                        </p:tgtEl>
                                      </p:cBhvr>
                                      <p:to x="100000" y="100000"/>
                                    </p:animScale>
                                    <p:animScale>
                                      <p:cBhvr>
                                        <p:cTn id="33" dur="13">
                                          <p:stCondLst>
                                            <p:cond delay="821"/>
                                          </p:stCondLst>
                                        </p:cTn>
                                        <p:tgtEl>
                                          <p:spTgt spid="5"/>
                                        </p:tgtEl>
                                      </p:cBhvr>
                                      <p:to x="100000" y="90000"/>
                                    </p:animScale>
                                    <p:animScale>
                                      <p:cBhvr>
                                        <p:cTn id="34" dur="83" decel="50000">
                                          <p:stCondLst>
                                            <p:cond delay="834"/>
                                          </p:stCondLst>
                                        </p:cTn>
                                        <p:tgtEl>
                                          <p:spTgt spid="5"/>
                                        </p:tgtEl>
                                      </p:cBhvr>
                                      <p:to x="100000" y="100000"/>
                                    </p:animScale>
                                    <p:animScale>
                                      <p:cBhvr>
                                        <p:cTn id="35" dur="13">
                                          <p:stCondLst>
                                            <p:cond delay="904"/>
                                          </p:stCondLst>
                                        </p:cTn>
                                        <p:tgtEl>
                                          <p:spTgt spid="5"/>
                                        </p:tgtEl>
                                      </p:cBhvr>
                                      <p:to x="100000" y="95000"/>
                                    </p:animScale>
                                    <p:animScale>
                                      <p:cBhvr>
                                        <p:cTn id="36" dur="83" decel="50000">
                                          <p:stCondLst>
                                            <p:cond delay="917"/>
                                          </p:stCondLst>
                                        </p:cTn>
                                        <p:tgtEl>
                                          <p:spTgt spid="5"/>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290">
                                          <p:stCondLst>
                                            <p:cond delay="0"/>
                                          </p:stCondLst>
                                        </p:cTn>
                                        <p:tgtEl>
                                          <p:spTgt spid="9"/>
                                        </p:tgtEl>
                                      </p:cBhvr>
                                    </p:animEffect>
                                    <p:anim calcmode="lin" valueType="num">
                                      <p:cBhvr>
                                        <p:cTn id="40"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45" dur="13">
                                          <p:stCondLst>
                                            <p:cond delay="325"/>
                                          </p:stCondLst>
                                        </p:cTn>
                                        <p:tgtEl>
                                          <p:spTgt spid="9"/>
                                        </p:tgtEl>
                                      </p:cBhvr>
                                      <p:to x="100000" y="60000"/>
                                    </p:animScale>
                                    <p:animScale>
                                      <p:cBhvr>
                                        <p:cTn id="46" dur="83" decel="50000">
                                          <p:stCondLst>
                                            <p:cond delay="338"/>
                                          </p:stCondLst>
                                        </p:cTn>
                                        <p:tgtEl>
                                          <p:spTgt spid="9"/>
                                        </p:tgtEl>
                                      </p:cBhvr>
                                      <p:to x="100000" y="100000"/>
                                    </p:animScale>
                                    <p:animScale>
                                      <p:cBhvr>
                                        <p:cTn id="47" dur="13">
                                          <p:stCondLst>
                                            <p:cond delay="656"/>
                                          </p:stCondLst>
                                        </p:cTn>
                                        <p:tgtEl>
                                          <p:spTgt spid="9"/>
                                        </p:tgtEl>
                                      </p:cBhvr>
                                      <p:to x="100000" y="80000"/>
                                    </p:animScale>
                                    <p:animScale>
                                      <p:cBhvr>
                                        <p:cTn id="48" dur="83" decel="50000">
                                          <p:stCondLst>
                                            <p:cond delay="669"/>
                                          </p:stCondLst>
                                        </p:cTn>
                                        <p:tgtEl>
                                          <p:spTgt spid="9"/>
                                        </p:tgtEl>
                                      </p:cBhvr>
                                      <p:to x="100000" y="100000"/>
                                    </p:animScale>
                                    <p:animScale>
                                      <p:cBhvr>
                                        <p:cTn id="49" dur="13">
                                          <p:stCondLst>
                                            <p:cond delay="821"/>
                                          </p:stCondLst>
                                        </p:cTn>
                                        <p:tgtEl>
                                          <p:spTgt spid="9"/>
                                        </p:tgtEl>
                                      </p:cBhvr>
                                      <p:to x="100000" y="90000"/>
                                    </p:animScale>
                                    <p:animScale>
                                      <p:cBhvr>
                                        <p:cTn id="50" dur="83" decel="50000">
                                          <p:stCondLst>
                                            <p:cond delay="834"/>
                                          </p:stCondLst>
                                        </p:cTn>
                                        <p:tgtEl>
                                          <p:spTgt spid="9"/>
                                        </p:tgtEl>
                                      </p:cBhvr>
                                      <p:to x="100000" y="100000"/>
                                    </p:animScale>
                                    <p:animScale>
                                      <p:cBhvr>
                                        <p:cTn id="51" dur="13">
                                          <p:stCondLst>
                                            <p:cond delay="904"/>
                                          </p:stCondLst>
                                        </p:cTn>
                                        <p:tgtEl>
                                          <p:spTgt spid="9"/>
                                        </p:tgtEl>
                                      </p:cBhvr>
                                      <p:to x="100000" y="95000"/>
                                    </p:animScale>
                                    <p:animScale>
                                      <p:cBhvr>
                                        <p:cTn id="52" dur="83" decel="50000">
                                          <p:stCondLst>
                                            <p:cond delay="917"/>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D179310C-F842-4072-BAAA-C46BD3CAFBD6}"/>
              </a:ext>
            </a:extLst>
          </p:cNvPr>
          <p:cNvSpPr txBox="1">
            <a:spLocks/>
          </p:cNvSpPr>
          <p:nvPr/>
        </p:nvSpPr>
        <p:spPr>
          <a:xfrm>
            <a:off x="5044578" y="1481284"/>
            <a:ext cx="1943452" cy="2692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sz="1600" dirty="0">
                <a:latin typeface="Times New Roman" panose="02020603050405020304" pitchFamily="18" charset="0"/>
                <a:cs typeface="Times New Roman" panose="02020603050405020304" pitchFamily="18" charset="0"/>
              </a:rPr>
              <a:t>Common ISSUES</a:t>
            </a:r>
            <a:endParaRPr lang="uk-UA" sz="1600" dirty="0"/>
          </a:p>
        </p:txBody>
      </p:sp>
      <p:sp>
        <p:nvSpPr>
          <p:cNvPr id="11" name="TextBox 10">
            <a:extLst>
              <a:ext uri="{FF2B5EF4-FFF2-40B4-BE49-F238E27FC236}">
                <a16:creationId xmlns:a16="http://schemas.microsoft.com/office/drawing/2014/main" id="{127AE3C0-5C1E-4AC6-812C-367CA8AFEA2E}"/>
              </a:ext>
            </a:extLst>
          </p:cNvPr>
          <p:cNvSpPr txBox="1"/>
          <p:nvPr/>
        </p:nvSpPr>
        <p:spPr>
          <a:xfrm>
            <a:off x="4657315" y="1990958"/>
            <a:ext cx="6102990" cy="646331"/>
          </a:xfrm>
          <a:prstGeom prst="rect">
            <a:avLst/>
          </a:prstGeom>
          <a:noFill/>
        </p:spPr>
        <p:txBody>
          <a:bodyPr wrap="square">
            <a:spAutoFit/>
          </a:bodyPr>
          <a:lstStyle/>
          <a:p>
            <a:pPr algn="just"/>
            <a:r>
              <a:rPr lang="uk-UA" dirty="0"/>
              <a:t>"Violation of the rules on quarantine of people" entails the imposition of a fine (17 000-34 000 UAH) </a:t>
            </a:r>
            <a:r>
              <a:rPr lang="en-US" dirty="0"/>
              <a:t>(500 – 1000 EUR)</a:t>
            </a:r>
            <a:endParaRPr lang="uk-UA" dirty="0"/>
          </a:p>
        </p:txBody>
      </p:sp>
      <p:pic>
        <p:nvPicPr>
          <p:cNvPr id="3076" name="Picture 4" descr="Як працює додаток &quot;Дій вдома&quot; - історія українки, яка повернулася з Європи  і потрапила на обсервацію | iod.media">
            <a:extLst>
              <a:ext uri="{FF2B5EF4-FFF2-40B4-BE49-F238E27FC236}">
                <a16:creationId xmlns:a16="http://schemas.microsoft.com/office/drawing/2014/main" id="{0F3DCFA6-6267-444B-9F39-0EC1F2A81C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74585" y="2058070"/>
            <a:ext cx="1892777" cy="319343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2EF9F6F-B036-47BC-BD6D-D524DE3275E5}"/>
              </a:ext>
            </a:extLst>
          </p:cNvPr>
          <p:cNvSpPr txBox="1"/>
          <p:nvPr/>
        </p:nvSpPr>
        <p:spPr>
          <a:xfrm>
            <a:off x="950896" y="5300890"/>
            <a:ext cx="3709880" cy="369332"/>
          </a:xfrm>
          <a:prstGeom prst="rect">
            <a:avLst/>
          </a:prstGeom>
          <a:noFill/>
        </p:spPr>
        <p:txBody>
          <a:bodyPr wrap="square" rtlCol="0">
            <a:spAutoFit/>
          </a:bodyPr>
          <a:lstStyle/>
          <a:p>
            <a:r>
              <a:rPr lang="de-DE" dirty="0"/>
              <a:t>When push notifications is ignored…</a:t>
            </a:r>
            <a:endParaRPr lang="uk-UA" dirty="0"/>
          </a:p>
        </p:txBody>
      </p:sp>
      <p:pic>
        <p:nvPicPr>
          <p:cNvPr id="17" name="Рисунок 16">
            <a:extLst>
              <a:ext uri="{FF2B5EF4-FFF2-40B4-BE49-F238E27FC236}">
                <a16:creationId xmlns:a16="http://schemas.microsoft.com/office/drawing/2014/main" id="{5201D8F1-2DC2-47A0-9D75-461175D84DCC}"/>
              </a:ext>
            </a:extLst>
          </p:cNvPr>
          <p:cNvPicPr>
            <a:picLocks noChangeAspect="1"/>
          </p:cNvPicPr>
          <p:nvPr/>
        </p:nvPicPr>
        <p:blipFill>
          <a:blip r:embed="rId3"/>
          <a:stretch>
            <a:fillRect/>
          </a:stretch>
        </p:blipFill>
        <p:spPr>
          <a:xfrm>
            <a:off x="4755891" y="2913762"/>
            <a:ext cx="3768749" cy="2270634"/>
          </a:xfrm>
          <a:prstGeom prst="rect">
            <a:avLst/>
          </a:prstGeom>
        </p:spPr>
      </p:pic>
      <p:sp>
        <p:nvSpPr>
          <p:cNvPr id="18" name="TextBox 17">
            <a:extLst>
              <a:ext uri="{FF2B5EF4-FFF2-40B4-BE49-F238E27FC236}">
                <a16:creationId xmlns:a16="http://schemas.microsoft.com/office/drawing/2014/main" id="{FAED1886-BA55-4212-B6C7-920012A4BC8B}"/>
              </a:ext>
            </a:extLst>
          </p:cNvPr>
          <p:cNvSpPr txBox="1"/>
          <p:nvPr/>
        </p:nvSpPr>
        <p:spPr>
          <a:xfrm>
            <a:off x="8531318" y="2876072"/>
            <a:ext cx="2541865" cy="2308324"/>
          </a:xfrm>
          <a:prstGeom prst="rect">
            <a:avLst/>
          </a:prstGeom>
          <a:noFill/>
        </p:spPr>
        <p:txBody>
          <a:bodyPr wrap="square" rtlCol="0">
            <a:spAutoFit/>
          </a:bodyPr>
          <a:lstStyle/>
          <a:p>
            <a:pPr algn="just"/>
            <a:r>
              <a:rPr lang="de-DE" dirty="0"/>
              <a:t>From 67 respondents on Telegram, 17% reported experiencing bugs with geolocation in the app, 17% reported problems at the border with installation and 66% had no problems</a:t>
            </a:r>
            <a:endParaRPr lang="uk-UA" dirty="0"/>
          </a:p>
        </p:txBody>
      </p:sp>
      <p:sp>
        <p:nvSpPr>
          <p:cNvPr id="19" name="TextBox 18">
            <a:extLst>
              <a:ext uri="{FF2B5EF4-FFF2-40B4-BE49-F238E27FC236}">
                <a16:creationId xmlns:a16="http://schemas.microsoft.com/office/drawing/2014/main" id="{71602370-C3EE-45F6-A5E6-059A5591D70F}"/>
              </a:ext>
            </a:extLst>
          </p:cNvPr>
          <p:cNvSpPr txBox="1"/>
          <p:nvPr/>
        </p:nvSpPr>
        <p:spPr>
          <a:xfrm>
            <a:off x="4755186" y="5234254"/>
            <a:ext cx="3671583" cy="369332"/>
          </a:xfrm>
          <a:prstGeom prst="rect">
            <a:avLst/>
          </a:prstGeom>
          <a:noFill/>
        </p:spPr>
        <p:txBody>
          <a:bodyPr wrap="square" rtlCol="0">
            <a:spAutoFit/>
          </a:bodyPr>
          <a:lstStyle/>
          <a:p>
            <a:r>
              <a:rPr lang="en-US" dirty="0"/>
              <a:t>Telegram poll in a travel-related chat</a:t>
            </a:r>
            <a:endParaRPr lang="uk-UA" dirty="0"/>
          </a:p>
        </p:txBody>
      </p:sp>
    </p:spTree>
    <p:extLst>
      <p:ext uri="{BB962C8B-B14F-4D97-AF65-F5344CB8AC3E}">
        <p14:creationId xmlns:p14="http://schemas.microsoft.com/office/powerpoint/2010/main" val="232237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500" fill="hold"/>
                                        <p:tgtEl>
                                          <p:spTgt spid="11"/>
                                        </p:tgtEl>
                                        <p:attrNameLst>
                                          <p:attrName>r</p:attrName>
                                        </p:attrNameLst>
                                      </p:cBhvr>
                                    </p:animRot>
                                  </p:childTnLst>
                                </p:cTn>
                              </p:par>
                              <p:par>
                                <p:cTn id="7" presetID="8" presetClass="emph" presetSubtype="0" fill="hold" nodeType="withEffect">
                                  <p:stCondLst>
                                    <p:cond delay="0"/>
                                  </p:stCondLst>
                                  <p:childTnLst>
                                    <p:animRot by="21600000">
                                      <p:cBhvr>
                                        <p:cTn id="8" dur="500" fill="hold"/>
                                        <p:tgtEl>
                                          <p:spTgt spid="3076"/>
                                        </p:tgtEl>
                                        <p:attrNameLst>
                                          <p:attrName>r</p:attrName>
                                        </p:attrNameLst>
                                      </p:cBhvr>
                                    </p:animRot>
                                  </p:childTnLst>
                                </p:cTn>
                              </p:par>
                              <p:par>
                                <p:cTn id="9" presetID="8" presetClass="emph" presetSubtype="0" fill="hold" grpId="0" nodeType="withEffect">
                                  <p:stCondLst>
                                    <p:cond delay="0"/>
                                  </p:stCondLst>
                                  <p:childTnLst>
                                    <p:animRot by="21600000">
                                      <p:cBhvr>
                                        <p:cTn id="10" dur="500" fill="hold"/>
                                        <p:tgtEl>
                                          <p:spTgt spid="14"/>
                                        </p:tgtEl>
                                        <p:attrNameLst>
                                          <p:attrName>r</p:attrName>
                                        </p:attrNameLst>
                                      </p:cBhvr>
                                    </p:animRot>
                                  </p:childTnLst>
                                </p:cTn>
                              </p:par>
                              <p:par>
                                <p:cTn id="11" presetID="8" presetClass="emph" presetSubtype="0" fill="hold" nodeType="withEffect">
                                  <p:stCondLst>
                                    <p:cond delay="0"/>
                                  </p:stCondLst>
                                  <p:childTnLst>
                                    <p:animRot by="21600000">
                                      <p:cBhvr>
                                        <p:cTn id="12" dur="500" fill="hold"/>
                                        <p:tgtEl>
                                          <p:spTgt spid="17"/>
                                        </p:tgtEl>
                                        <p:attrNameLst>
                                          <p:attrName>r</p:attrName>
                                        </p:attrNameLst>
                                      </p:cBhvr>
                                    </p:animRot>
                                  </p:childTnLst>
                                </p:cTn>
                              </p:par>
                              <p:par>
                                <p:cTn id="13" presetID="8" presetClass="emph" presetSubtype="0" fill="hold" grpId="0" nodeType="withEffect">
                                  <p:stCondLst>
                                    <p:cond delay="0"/>
                                  </p:stCondLst>
                                  <p:childTnLst>
                                    <p:animRot by="21600000">
                                      <p:cBhvr>
                                        <p:cTn id="14" dur="500" fill="hold"/>
                                        <p:tgtEl>
                                          <p:spTgt spid="18"/>
                                        </p:tgtEl>
                                        <p:attrNameLst>
                                          <p:attrName>r</p:attrName>
                                        </p:attrNameLst>
                                      </p:cBhvr>
                                    </p:animRot>
                                  </p:childTnLst>
                                </p:cTn>
                              </p:par>
                              <p:par>
                                <p:cTn id="15" presetID="8" presetClass="emph" presetSubtype="0" fill="hold" grpId="0" nodeType="withEffect">
                                  <p:stCondLst>
                                    <p:cond delay="0"/>
                                  </p:stCondLst>
                                  <p:childTnLst>
                                    <p:animRot by="21600000">
                                      <p:cBhvr>
                                        <p:cTn id="16" dur="5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6A0A33FF-F4AF-4E9D-99F6-2E9237592176}"/>
              </a:ext>
            </a:extLst>
          </p:cNvPr>
          <p:cNvSpPr txBox="1">
            <a:spLocks noGrp="1"/>
          </p:cNvSpPr>
          <p:nvPr>
            <p:ph type="title"/>
          </p:nvPr>
        </p:nvSpPr>
        <p:spPr>
          <a:xfrm>
            <a:off x="4378276" y="1492323"/>
            <a:ext cx="3749879" cy="3448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de-DE" sz="1600" dirty="0"/>
              <a:t>Police reaction to violations</a:t>
            </a:r>
            <a:endParaRPr lang="uk-UA" sz="1600" dirty="0"/>
          </a:p>
        </p:txBody>
      </p:sp>
      <p:pic>
        <p:nvPicPr>
          <p:cNvPr id="15" name="Місце для вмісту 14">
            <a:extLst>
              <a:ext uri="{FF2B5EF4-FFF2-40B4-BE49-F238E27FC236}">
                <a16:creationId xmlns:a16="http://schemas.microsoft.com/office/drawing/2014/main" id="{C6B3F61F-7031-4579-88E7-56FD85BA1761}"/>
              </a:ext>
            </a:extLst>
          </p:cNvPr>
          <p:cNvPicPr>
            <a:picLocks noGrp="1" noChangeAspect="1"/>
          </p:cNvPicPr>
          <p:nvPr>
            <p:ph idx="1"/>
          </p:nvPr>
        </p:nvPicPr>
        <p:blipFill>
          <a:blip r:embed="rId2"/>
          <a:stretch>
            <a:fillRect/>
          </a:stretch>
        </p:blipFill>
        <p:spPr>
          <a:xfrm>
            <a:off x="1489144" y="2525895"/>
            <a:ext cx="4976277" cy="2238134"/>
          </a:xfrm>
        </p:spPr>
      </p:pic>
      <p:sp>
        <p:nvSpPr>
          <p:cNvPr id="16" name="TextBox 15">
            <a:extLst>
              <a:ext uri="{FF2B5EF4-FFF2-40B4-BE49-F238E27FC236}">
                <a16:creationId xmlns:a16="http://schemas.microsoft.com/office/drawing/2014/main" id="{543650E0-A7AD-4306-A34A-D8277381882C}"/>
              </a:ext>
            </a:extLst>
          </p:cNvPr>
          <p:cNvSpPr txBox="1"/>
          <p:nvPr/>
        </p:nvSpPr>
        <p:spPr>
          <a:xfrm>
            <a:off x="2003758" y="4856308"/>
            <a:ext cx="3947048" cy="369332"/>
          </a:xfrm>
          <a:prstGeom prst="rect">
            <a:avLst/>
          </a:prstGeom>
          <a:noFill/>
        </p:spPr>
        <p:txBody>
          <a:bodyPr wrap="square" rtlCol="0">
            <a:spAutoFit/>
          </a:bodyPr>
          <a:lstStyle/>
          <a:p>
            <a:r>
              <a:rPr lang="en-US" dirty="0"/>
              <a:t>Telegram poll about police experience</a:t>
            </a:r>
            <a:endParaRPr lang="uk-UA" dirty="0"/>
          </a:p>
        </p:txBody>
      </p:sp>
      <p:sp>
        <p:nvSpPr>
          <p:cNvPr id="17" name="TextBox 16">
            <a:extLst>
              <a:ext uri="{FF2B5EF4-FFF2-40B4-BE49-F238E27FC236}">
                <a16:creationId xmlns:a16="http://schemas.microsoft.com/office/drawing/2014/main" id="{1192C40F-8AF9-4277-8016-B2F7069781C3}"/>
              </a:ext>
            </a:extLst>
          </p:cNvPr>
          <p:cNvSpPr txBox="1"/>
          <p:nvPr/>
        </p:nvSpPr>
        <p:spPr>
          <a:xfrm>
            <a:off x="6786694" y="2906298"/>
            <a:ext cx="4219377" cy="1477328"/>
          </a:xfrm>
          <a:prstGeom prst="rect">
            <a:avLst/>
          </a:prstGeom>
          <a:noFill/>
        </p:spPr>
        <p:txBody>
          <a:bodyPr wrap="square" rtlCol="0">
            <a:spAutoFit/>
          </a:bodyPr>
          <a:lstStyle/>
          <a:p>
            <a:pPr algn="just"/>
            <a:r>
              <a:rPr lang="de-DE" dirty="0"/>
              <a:t>From 67 respondents on Telegram,  83% reported that the police didn‘t much care whether they were complying with the rules of the application and 17% reported calls</a:t>
            </a:r>
            <a:endParaRPr lang="uk-UA" dirty="0"/>
          </a:p>
        </p:txBody>
      </p:sp>
    </p:spTree>
    <p:extLst>
      <p:ext uri="{BB962C8B-B14F-4D97-AF65-F5344CB8AC3E}">
        <p14:creationId xmlns:p14="http://schemas.microsoft.com/office/powerpoint/2010/main" val="408421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Місце для вмісту 5">
            <a:extLst>
              <a:ext uri="{FF2B5EF4-FFF2-40B4-BE49-F238E27FC236}">
                <a16:creationId xmlns:a16="http://schemas.microsoft.com/office/drawing/2014/main" id="{E75EFF48-FB14-4CBF-A5A2-BDE190F2E658}"/>
              </a:ext>
            </a:extLst>
          </p:cNvPr>
          <p:cNvPicPr>
            <a:picLocks noGrp="1" noChangeAspect="1"/>
          </p:cNvPicPr>
          <p:nvPr>
            <p:ph idx="1"/>
          </p:nvPr>
        </p:nvPicPr>
        <p:blipFill>
          <a:blip r:embed="rId2"/>
          <a:stretch>
            <a:fillRect/>
          </a:stretch>
        </p:blipFill>
        <p:spPr>
          <a:xfrm>
            <a:off x="1490661" y="2380091"/>
            <a:ext cx="5077673" cy="2514885"/>
          </a:xfrm>
        </p:spPr>
      </p:pic>
      <p:sp>
        <p:nvSpPr>
          <p:cNvPr id="4" name="Заголовок 1">
            <a:extLst>
              <a:ext uri="{FF2B5EF4-FFF2-40B4-BE49-F238E27FC236}">
                <a16:creationId xmlns:a16="http://schemas.microsoft.com/office/drawing/2014/main" id="{2C7AAADA-23F6-4FDB-887B-69FD9D933510}"/>
              </a:ext>
            </a:extLst>
          </p:cNvPr>
          <p:cNvSpPr txBox="1">
            <a:spLocks noGrp="1"/>
          </p:cNvSpPr>
          <p:nvPr>
            <p:ph type="title"/>
          </p:nvPr>
        </p:nvSpPr>
        <p:spPr>
          <a:xfrm>
            <a:off x="5464262" y="1500712"/>
            <a:ext cx="1577907" cy="3448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de-DE" sz="1600" dirty="0"/>
              <a:t>Alternatives</a:t>
            </a:r>
            <a:endParaRPr lang="uk-UA" sz="1600" dirty="0"/>
          </a:p>
        </p:txBody>
      </p:sp>
      <p:sp>
        <p:nvSpPr>
          <p:cNvPr id="7" name="TextBox 6">
            <a:extLst>
              <a:ext uri="{FF2B5EF4-FFF2-40B4-BE49-F238E27FC236}">
                <a16:creationId xmlns:a16="http://schemas.microsoft.com/office/drawing/2014/main" id="{5652BE7D-0F69-49C3-BC49-9CEE88259ABC}"/>
              </a:ext>
            </a:extLst>
          </p:cNvPr>
          <p:cNvSpPr txBox="1"/>
          <p:nvPr/>
        </p:nvSpPr>
        <p:spPr>
          <a:xfrm>
            <a:off x="6878973" y="2967335"/>
            <a:ext cx="4219377" cy="1200329"/>
          </a:xfrm>
          <a:prstGeom prst="rect">
            <a:avLst/>
          </a:prstGeom>
          <a:noFill/>
        </p:spPr>
        <p:txBody>
          <a:bodyPr wrap="square" rtlCol="0">
            <a:spAutoFit/>
          </a:bodyPr>
          <a:lstStyle/>
          <a:p>
            <a:pPr algn="just"/>
            <a:r>
              <a:rPr lang="de-DE" dirty="0"/>
              <a:t>In recent months, most people in the travel chat where the poll was posted opted for a PCR-test that enables people not to use the app</a:t>
            </a:r>
            <a:endParaRPr lang="uk-UA" dirty="0"/>
          </a:p>
        </p:txBody>
      </p:sp>
      <p:sp>
        <p:nvSpPr>
          <p:cNvPr id="9" name="TextBox 8">
            <a:extLst>
              <a:ext uri="{FF2B5EF4-FFF2-40B4-BE49-F238E27FC236}">
                <a16:creationId xmlns:a16="http://schemas.microsoft.com/office/drawing/2014/main" id="{54632A2E-FC35-4112-9EFE-B639B15E7D59}"/>
              </a:ext>
            </a:extLst>
          </p:cNvPr>
          <p:cNvSpPr txBox="1"/>
          <p:nvPr/>
        </p:nvSpPr>
        <p:spPr>
          <a:xfrm>
            <a:off x="1382087" y="4920089"/>
            <a:ext cx="6102990" cy="369332"/>
          </a:xfrm>
          <a:prstGeom prst="rect">
            <a:avLst/>
          </a:prstGeom>
          <a:noFill/>
        </p:spPr>
        <p:txBody>
          <a:bodyPr wrap="square">
            <a:spAutoFit/>
          </a:bodyPr>
          <a:lstStyle/>
          <a:p>
            <a:r>
              <a:rPr lang="en-US" dirty="0"/>
              <a:t>Telegram poll concerning the alternatives after arrival</a:t>
            </a:r>
            <a:endParaRPr lang="uk-UA" dirty="0"/>
          </a:p>
        </p:txBody>
      </p:sp>
    </p:spTree>
    <p:extLst>
      <p:ext uri="{BB962C8B-B14F-4D97-AF65-F5344CB8AC3E}">
        <p14:creationId xmlns:p14="http://schemas.microsoft.com/office/powerpoint/2010/main" val="216599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36F4DC11-0BB7-4B38-B1B3-7ACFD9B8246F}"/>
              </a:ext>
            </a:extLst>
          </p:cNvPr>
          <p:cNvSpPr>
            <a:spLocks noGrp="1"/>
          </p:cNvSpPr>
          <p:nvPr>
            <p:ph idx="1"/>
          </p:nvPr>
        </p:nvSpPr>
        <p:spPr>
          <a:xfrm>
            <a:off x="3490104" y="2009717"/>
            <a:ext cx="7759533" cy="3904522"/>
          </a:xfrm>
        </p:spPr>
        <p:txBody>
          <a:bodyPr>
            <a:normAutofit lnSpcReduction="10000"/>
          </a:bodyPr>
          <a:lstStyle/>
          <a:p>
            <a:pPr algn="just"/>
            <a:r>
              <a:rPr lang="en-US" dirty="0"/>
              <a:t>Before sending the data for check with the initial picture, it requires the person to perform certain actions</a:t>
            </a:r>
            <a:r>
              <a:rPr lang="de-DE" dirty="0"/>
              <a:t>, like blinking or turning ones head. This makes it impossible to deceive the app by feeding a photocard in it, for example.</a:t>
            </a:r>
          </a:p>
          <a:p>
            <a:pPr algn="just"/>
            <a:r>
              <a:rPr lang="de-DE" dirty="0"/>
              <a:t>If app is denied access to geolocation in one‘s phone settings, it instantly complains about it and a warning is received.</a:t>
            </a:r>
          </a:p>
          <a:p>
            <a:pPr algn="just"/>
            <a:r>
              <a:rPr lang="de-DE" dirty="0"/>
              <a:t>Thus, the only way to bypass the application is literally installing it on a different SIM</a:t>
            </a:r>
            <a:r>
              <a:rPr lang="en-US" dirty="0"/>
              <a:t>-card, deleting the app and throwing away the SIM.  This way the database will have a “wrong” number in the database and all attempts to call the number will be futile. This is of course illegal</a:t>
            </a:r>
            <a:endParaRPr lang="de-DE" dirty="0"/>
          </a:p>
          <a:p>
            <a:endParaRPr lang="uk-UA" dirty="0"/>
          </a:p>
        </p:txBody>
      </p:sp>
      <p:sp>
        <p:nvSpPr>
          <p:cNvPr id="6" name="Заголовок 1">
            <a:extLst>
              <a:ext uri="{FF2B5EF4-FFF2-40B4-BE49-F238E27FC236}">
                <a16:creationId xmlns:a16="http://schemas.microsoft.com/office/drawing/2014/main" id="{B4AA21FB-8B50-4B4A-B541-0BF34CE126BD}"/>
              </a:ext>
            </a:extLst>
          </p:cNvPr>
          <p:cNvSpPr txBox="1">
            <a:spLocks noGrp="1"/>
          </p:cNvSpPr>
          <p:nvPr>
            <p:ph type="title"/>
          </p:nvPr>
        </p:nvSpPr>
        <p:spPr>
          <a:xfrm>
            <a:off x="4671891" y="1543574"/>
            <a:ext cx="3162650" cy="28545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de-DE" sz="1600" dirty="0"/>
              <a:t>Is THERE A WAY TO DECEIVE IT?</a:t>
            </a:r>
            <a:endParaRPr lang="uk-UA" sz="1600" dirty="0"/>
          </a:p>
        </p:txBody>
      </p:sp>
      <p:pic>
        <p:nvPicPr>
          <p:cNvPr id="8" name="Рисунок 7">
            <a:extLst>
              <a:ext uri="{FF2B5EF4-FFF2-40B4-BE49-F238E27FC236}">
                <a16:creationId xmlns:a16="http://schemas.microsoft.com/office/drawing/2014/main" id="{0F0F04FE-FEB3-4C92-B6A5-9A509EF4A2BE}"/>
              </a:ext>
            </a:extLst>
          </p:cNvPr>
          <p:cNvPicPr>
            <a:picLocks noChangeAspect="1"/>
          </p:cNvPicPr>
          <p:nvPr/>
        </p:nvPicPr>
        <p:blipFill>
          <a:blip r:embed="rId2"/>
          <a:stretch>
            <a:fillRect/>
          </a:stretch>
        </p:blipFill>
        <p:spPr>
          <a:xfrm>
            <a:off x="1401245" y="2009717"/>
            <a:ext cx="1976262" cy="3791318"/>
          </a:xfrm>
          <a:prstGeom prst="rect">
            <a:avLst/>
          </a:prstGeom>
        </p:spPr>
      </p:pic>
    </p:spTree>
    <p:extLst>
      <p:ext uri="{BB962C8B-B14F-4D97-AF65-F5344CB8AC3E}">
        <p14:creationId xmlns:p14="http://schemas.microsoft.com/office/powerpoint/2010/main" val="172717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1000"/>
                                        <p:tgtEl>
                                          <p:spTgt spid="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1000"/>
                                        <p:tgtEl>
                                          <p:spTgt spid="3">
                                            <p:txEl>
                                              <p:pRg st="1" end="1"/>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1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67F770A7-0988-4ED0-B901-32095700D375}"/>
              </a:ext>
            </a:extLst>
          </p:cNvPr>
          <p:cNvSpPr txBox="1">
            <a:spLocks noGrp="1"/>
          </p:cNvSpPr>
          <p:nvPr>
            <p:ph type="title"/>
          </p:nvPr>
        </p:nvSpPr>
        <p:spPr>
          <a:xfrm>
            <a:off x="3747665" y="1510018"/>
            <a:ext cx="4696670" cy="28545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de-DE" sz="1600" dirty="0"/>
              <a:t>Is THERE Any LAW </a:t>
            </a:r>
            <a:r>
              <a:rPr lang="sk-SK" sz="1600" dirty="0"/>
              <a:t>and Security </a:t>
            </a:r>
            <a:r>
              <a:rPr lang="de-DE" sz="1600" dirty="0"/>
              <a:t>ISSUES</a:t>
            </a:r>
            <a:r>
              <a:rPr lang="sk-SK" sz="1600" dirty="0"/>
              <a:t> here</a:t>
            </a:r>
            <a:r>
              <a:rPr lang="de-DE" sz="1600" dirty="0"/>
              <a:t>?</a:t>
            </a:r>
            <a:endParaRPr lang="uk-UA" sz="1600" dirty="0"/>
          </a:p>
        </p:txBody>
      </p:sp>
      <p:sp>
        <p:nvSpPr>
          <p:cNvPr id="8" name="Місце для вмісту 7">
            <a:extLst>
              <a:ext uri="{FF2B5EF4-FFF2-40B4-BE49-F238E27FC236}">
                <a16:creationId xmlns:a16="http://schemas.microsoft.com/office/drawing/2014/main" id="{0C713897-FCCA-4B2E-936D-875C8E416CD2}"/>
              </a:ext>
            </a:extLst>
          </p:cNvPr>
          <p:cNvSpPr>
            <a:spLocks noGrp="1"/>
          </p:cNvSpPr>
          <p:nvPr>
            <p:ph idx="1"/>
          </p:nvPr>
        </p:nvSpPr>
        <p:spPr>
          <a:xfrm>
            <a:off x="4832059" y="2197077"/>
            <a:ext cx="5820124" cy="3440325"/>
          </a:xfrm>
        </p:spPr>
        <p:txBody>
          <a:bodyPr>
            <a:normAutofit fontScale="85000" lnSpcReduction="10000"/>
          </a:bodyPr>
          <a:lstStyle/>
          <a:p>
            <a:pPr algn="just">
              <a:lnSpc>
                <a:spcPct val="170000"/>
              </a:lnSpc>
            </a:pPr>
            <a:r>
              <a:rPr lang="sk-SK" dirty="0"/>
              <a:t>According to </a:t>
            </a:r>
            <a:r>
              <a:rPr lang="en-US" dirty="0"/>
              <a:t>Convention № 108 on the Protection of Individuals with regard to Automatic Processing of Personal Data</a:t>
            </a:r>
            <a:r>
              <a:rPr lang="sk-SK" dirty="0"/>
              <a:t>, </a:t>
            </a:r>
            <a:r>
              <a:rPr lang="en-US" dirty="0"/>
              <a:t>Under any circumstances, to ensure the legality of the use of the mobile application "Act at home" it is necessary that this service is based on human rights standards for non-interference in personal, family life, protection of personal data in connection with their automated processing, defined in acts of the Council of Europe.</a:t>
            </a:r>
            <a:endParaRPr lang="sk-SK" dirty="0"/>
          </a:p>
        </p:txBody>
      </p:sp>
      <p:pic>
        <p:nvPicPr>
          <p:cNvPr id="10" name="Рисунок 9">
            <a:extLst>
              <a:ext uri="{FF2B5EF4-FFF2-40B4-BE49-F238E27FC236}">
                <a16:creationId xmlns:a16="http://schemas.microsoft.com/office/drawing/2014/main" id="{26A99097-C21D-43C7-9998-8002029CE858}"/>
              </a:ext>
            </a:extLst>
          </p:cNvPr>
          <p:cNvPicPr>
            <a:picLocks noChangeAspect="1"/>
          </p:cNvPicPr>
          <p:nvPr/>
        </p:nvPicPr>
        <p:blipFill>
          <a:blip r:embed="rId2"/>
          <a:stretch>
            <a:fillRect/>
          </a:stretch>
        </p:blipFill>
        <p:spPr>
          <a:xfrm>
            <a:off x="1261587" y="2536611"/>
            <a:ext cx="3486584" cy="2605839"/>
          </a:xfrm>
          <a:prstGeom prst="rect">
            <a:avLst/>
          </a:prstGeom>
        </p:spPr>
      </p:pic>
    </p:spTree>
    <p:extLst>
      <p:ext uri="{BB962C8B-B14F-4D97-AF65-F5344CB8AC3E}">
        <p14:creationId xmlns:p14="http://schemas.microsoft.com/office/powerpoint/2010/main" val="421233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83340DF-800E-4078-928C-93DEA3043A6C}"/>
              </a:ext>
            </a:extLst>
          </p:cNvPr>
          <p:cNvSpPr>
            <a:spLocks noGrp="1"/>
          </p:cNvSpPr>
          <p:nvPr>
            <p:ph idx="1"/>
          </p:nvPr>
        </p:nvSpPr>
        <p:spPr/>
        <p:txBody>
          <a:bodyPr>
            <a:normAutofit/>
          </a:bodyPr>
          <a:lstStyle/>
          <a:p>
            <a:pPr marL="0" indent="0" algn="just">
              <a:buNone/>
            </a:pPr>
            <a:r>
              <a:rPr lang="en-US" dirty="0"/>
              <a:t>The law stipulates that </a:t>
            </a:r>
            <a:r>
              <a:rPr lang="de-DE" dirty="0"/>
              <a:t>that </a:t>
            </a:r>
            <a:r>
              <a:rPr lang="en-US" dirty="0"/>
              <a:t>for the period of quarantine or restrictive measures related to the spread of coronavirus (COVID-19), and within 30 days from the date of its abolition, the collection and processing of personal data without the consent of individuals is allowed.</a:t>
            </a:r>
            <a:r>
              <a:rPr lang="uk-UA" dirty="0"/>
              <a:t> </a:t>
            </a:r>
            <a:endParaRPr lang="de-DE" dirty="0"/>
          </a:p>
          <a:p>
            <a:pPr marL="0" indent="0" algn="just">
              <a:buNone/>
            </a:pPr>
            <a:r>
              <a:rPr lang="en-US" b="1" dirty="0"/>
              <a:t>Within 30 days after the end of the quarantine period, such data shall be depersonalized and, if impossible, destroyed and the person notified.</a:t>
            </a:r>
          </a:p>
          <a:p>
            <a:pPr marL="0" indent="0" algn="just">
              <a:buNone/>
            </a:pPr>
            <a:endParaRPr lang="uk-UA" dirty="0"/>
          </a:p>
        </p:txBody>
      </p:sp>
      <p:sp>
        <p:nvSpPr>
          <p:cNvPr id="4" name="Заголовок 1">
            <a:extLst>
              <a:ext uri="{FF2B5EF4-FFF2-40B4-BE49-F238E27FC236}">
                <a16:creationId xmlns:a16="http://schemas.microsoft.com/office/drawing/2014/main" id="{3B8F8944-C68D-4B17-BB45-84C50C3E0EA6}"/>
              </a:ext>
            </a:extLst>
          </p:cNvPr>
          <p:cNvSpPr txBox="1">
            <a:spLocks noGrp="1"/>
          </p:cNvSpPr>
          <p:nvPr>
            <p:ph type="title"/>
          </p:nvPr>
        </p:nvSpPr>
        <p:spPr>
          <a:xfrm>
            <a:off x="3747665" y="1510018"/>
            <a:ext cx="4696670" cy="28545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de-DE" sz="1600" dirty="0"/>
              <a:t>Is THERE Any LAW </a:t>
            </a:r>
            <a:r>
              <a:rPr lang="sk-SK" sz="1600" dirty="0"/>
              <a:t>and Security </a:t>
            </a:r>
            <a:r>
              <a:rPr lang="de-DE" sz="1600" dirty="0"/>
              <a:t>ISSUES</a:t>
            </a:r>
            <a:r>
              <a:rPr lang="sk-SK" sz="1600" dirty="0"/>
              <a:t> here</a:t>
            </a:r>
            <a:r>
              <a:rPr lang="de-DE" sz="1600" dirty="0"/>
              <a:t>?</a:t>
            </a:r>
            <a:endParaRPr lang="uk-UA" sz="1600" dirty="0"/>
          </a:p>
        </p:txBody>
      </p:sp>
      <p:pic>
        <p:nvPicPr>
          <p:cNvPr id="6" name="Рисунок 5">
            <a:extLst>
              <a:ext uri="{FF2B5EF4-FFF2-40B4-BE49-F238E27FC236}">
                <a16:creationId xmlns:a16="http://schemas.microsoft.com/office/drawing/2014/main" id="{3EC44B73-2944-4FC7-8BA2-85818E5CA5F0}"/>
              </a:ext>
            </a:extLst>
          </p:cNvPr>
          <p:cNvPicPr>
            <a:picLocks noChangeAspect="1"/>
          </p:cNvPicPr>
          <p:nvPr/>
        </p:nvPicPr>
        <p:blipFill>
          <a:blip r:embed="rId2"/>
          <a:stretch>
            <a:fillRect/>
          </a:stretch>
        </p:blipFill>
        <p:spPr>
          <a:xfrm>
            <a:off x="1667485" y="4199817"/>
            <a:ext cx="3924300" cy="1609725"/>
          </a:xfrm>
          <a:prstGeom prst="rect">
            <a:avLst/>
          </a:prstGeom>
        </p:spPr>
      </p:pic>
      <p:sp>
        <p:nvSpPr>
          <p:cNvPr id="8" name="TextBox 7">
            <a:extLst>
              <a:ext uri="{FF2B5EF4-FFF2-40B4-BE49-F238E27FC236}">
                <a16:creationId xmlns:a16="http://schemas.microsoft.com/office/drawing/2014/main" id="{9CB3E203-B61E-4A0A-94EB-0C08E0E4CE71}"/>
              </a:ext>
            </a:extLst>
          </p:cNvPr>
          <p:cNvSpPr txBox="1"/>
          <p:nvPr/>
        </p:nvSpPr>
        <p:spPr>
          <a:xfrm>
            <a:off x="6493079" y="4543015"/>
            <a:ext cx="4247342" cy="923330"/>
          </a:xfrm>
          <a:prstGeom prst="rect">
            <a:avLst/>
          </a:prstGeom>
          <a:noFill/>
        </p:spPr>
        <p:txBody>
          <a:bodyPr wrap="square" rtlCol="0">
            <a:spAutoFit/>
          </a:bodyPr>
          <a:lstStyle/>
          <a:p>
            <a:r>
              <a:rPr lang="de-DE" dirty="0"/>
              <a:t>Unfortunately, not a single respondent in the group received the message about such measures..</a:t>
            </a:r>
            <a:endParaRPr lang="uk-UA" dirty="0"/>
          </a:p>
        </p:txBody>
      </p:sp>
    </p:spTree>
    <p:extLst>
      <p:ext uri="{BB962C8B-B14F-4D97-AF65-F5344CB8AC3E}">
        <p14:creationId xmlns:p14="http://schemas.microsoft.com/office/powerpoint/2010/main" val="400606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7EE68885-E617-4417-B208-43DF33CF9742}"/>
              </a:ext>
            </a:extLst>
          </p:cNvPr>
          <p:cNvSpPr>
            <a:spLocks noGrp="1"/>
          </p:cNvSpPr>
          <p:nvPr>
            <p:ph idx="1"/>
          </p:nvPr>
        </p:nvSpPr>
        <p:spPr/>
        <p:txBody>
          <a:bodyPr>
            <a:normAutofit lnSpcReduction="10000"/>
          </a:bodyPr>
          <a:lstStyle/>
          <a:p>
            <a:pPr marL="0" indent="0" algn="just">
              <a:buNone/>
            </a:pPr>
            <a:r>
              <a:rPr lang="de-DE" dirty="0"/>
              <a:t>The conducted research hints at possible security issues with the application.  </a:t>
            </a:r>
            <a:r>
              <a:rPr lang="en-US" dirty="0"/>
              <a:t>What happens to personal data after the end of self-isolation remains open as neither one of us nor any of the respondents received messages about the deletion of the personal data. Thanks to this research and information, we ourselves have contacted the ministry of Health and asked them to shed some light on the issue, with no response insofar.</a:t>
            </a:r>
          </a:p>
          <a:p>
            <a:pPr marL="0" indent="0">
              <a:buNone/>
            </a:pPr>
            <a:r>
              <a:rPr lang="en-US" dirty="0"/>
              <a:t>On a final note, some layers allege that the control of freedom of movement is only legal if there is a martial law or imposed emergency situation in Ukraine, which there isn’t. That said, if the police attempts to fine somebody, such decision can be easily disputed in the court with possible moral compensation. </a:t>
            </a:r>
            <a:endParaRPr lang="uk-UA" dirty="0"/>
          </a:p>
        </p:txBody>
      </p:sp>
      <p:sp>
        <p:nvSpPr>
          <p:cNvPr id="4" name="Заголовок 1">
            <a:extLst>
              <a:ext uri="{FF2B5EF4-FFF2-40B4-BE49-F238E27FC236}">
                <a16:creationId xmlns:a16="http://schemas.microsoft.com/office/drawing/2014/main" id="{F46A03D9-CAE0-4233-8DD8-A1855850BAE7}"/>
              </a:ext>
            </a:extLst>
          </p:cNvPr>
          <p:cNvSpPr txBox="1">
            <a:spLocks noGrp="1"/>
          </p:cNvSpPr>
          <p:nvPr>
            <p:ph type="title"/>
          </p:nvPr>
        </p:nvSpPr>
        <p:spPr>
          <a:xfrm>
            <a:off x="5477234" y="1451295"/>
            <a:ext cx="1551963" cy="4029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de-DE" sz="1600" dirty="0"/>
              <a:t>Conclusion</a:t>
            </a:r>
            <a:endParaRPr lang="uk-UA" sz="1600" dirty="0"/>
          </a:p>
        </p:txBody>
      </p:sp>
    </p:spTree>
    <p:extLst>
      <p:ext uri="{BB962C8B-B14F-4D97-AF65-F5344CB8AC3E}">
        <p14:creationId xmlns:p14="http://schemas.microsoft.com/office/powerpoint/2010/main" val="410785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1000"/>
                                        <p:tgtEl>
                                          <p:spTgt spid="3">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D5E8473-F68A-4A66-BC3B-9A0CF40F86B2}"/>
              </a:ext>
            </a:extLst>
          </p:cNvPr>
          <p:cNvSpPr txBox="1">
            <a:spLocks noGrp="1"/>
          </p:cNvSpPr>
          <p:nvPr>
            <p:ph type="title"/>
          </p:nvPr>
        </p:nvSpPr>
        <p:spPr>
          <a:xfrm>
            <a:off x="4290581" y="1391655"/>
            <a:ext cx="3925270" cy="4029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de-DE" sz="1600" dirty="0"/>
              <a:t>Much obliged for your attention</a:t>
            </a:r>
            <a:r>
              <a:rPr lang="uk-UA" sz="1600" dirty="0"/>
              <a:t>!</a:t>
            </a:r>
          </a:p>
        </p:txBody>
      </p:sp>
    </p:spTree>
    <p:extLst>
      <p:ext uri="{BB962C8B-B14F-4D97-AF65-F5344CB8AC3E}">
        <p14:creationId xmlns:p14="http://schemas.microsoft.com/office/powerpoint/2010/main" val="2089208619"/>
      </p:ext>
    </p:extLst>
  </p:cSld>
  <p:clrMapOvr>
    <a:masterClrMapping/>
  </p:clrMapOvr>
</p:sld>
</file>

<file path=ppt/theme/theme1.xml><?xml version="1.0" encoding="utf-8"?>
<a:theme xmlns:a="http://schemas.openxmlformats.org/drawingml/2006/main" name="Галерея">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TM10001114[[fn=Галерея]]</Template>
  <TotalTime>261</TotalTime>
  <Words>717</Words>
  <Application>Microsoft Office PowerPoint</Application>
  <PresentationFormat>Широкий екран</PresentationFormat>
  <Paragraphs>42</Paragraphs>
  <Slides>12</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12</vt:i4>
      </vt:variant>
    </vt:vector>
  </HeadingPairs>
  <TitlesOfParts>
    <vt:vector size="16" baseType="lpstr">
      <vt:lpstr>Arial</vt:lpstr>
      <vt:lpstr>Gill Sans MT</vt:lpstr>
      <vt:lpstr>Times New Roman</vt:lpstr>
      <vt:lpstr>Галерея</vt:lpstr>
      <vt:lpstr>Презентація PowerPoint</vt:lpstr>
      <vt:lpstr>Emergance of application „Diy VDOMA“</vt:lpstr>
      <vt:lpstr>Workflow of the application</vt:lpstr>
      <vt:lpstr>Population reception</vt:lpstr>
      <vt:lpstr>Презентація PowerPoint</vt:lpstr>
      <vt:lpstr>Police reaction to violations</vt:lpstr>
      <vt:lpstr>Alternatives</vt:lpstr>
      <vt:lpstr>Is THERE A WAY TO DECEIVE IT?</vt:lpstr>
      <vt:lpstr>Is THERE Any LAW and Security ISSUES here?</vt:lpstr>
      <vt:lpstr>Is THERE Any LAW and Security ISSUES here?</vt:lpstr>
      <vt:lpstr>Conclusion</vt:lpstr>
      <vt:lpstr>Much obliged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and information technologies in the healthcare systems of Ukraine</dc:title>
  <dc:creator>The Beiars</dc:creator>
  <cp:lastModifiedBy>The Beiars</cp:lastModifiedBy>
  <cp:revision>18</cp:revision>
  <dcterms:created xsi:type="dcterms:W3CDTF">2021-05-18T12:24:29Z</dcterms:created>
  <dcterms:modified xsi:type="dcterms:W3CDTF">2021-05-18T16:46:03Z</dcterms:modified>
</cp:coreProperties>
</file>